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3" r:id="rId3"/>
    <p:sldId id="276" r:id="rId4"/>
    <p:sldId id="274" r:id="rId5"/>
    <p:sldId id="277" r:id="rId6"/>
    <p:sldId id="264" r:id="rId7"/>
    <p:sldId id="265" r:id="rId8"/>
    <p:sldId id="266" r:id="rId9"/>
    <p:sldId id="267" r:id="rId10"/>
    <p:sldId id="269" r:id="rId11"/>
    <p:sldId id="268" r:id="rId12"/>
    <p:sldId id="270" r:id="rId13"/>
    <p:sldId id="271" r:id="rId14"/>
    <p:sldId id="272" r:id="rId15"/>
    <p:sldId id="280" r:id="rId16"/>
    <p:sldId id="278" r:id="rId17"/>
    <p:sldId id="27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 userDrawn="1">
          <p15:clr>
            <a:srgbClr val="A4A3A4"/>
          </p15:clr>
        </p15:guide>
        <p15:guide id="2" pos="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BCCE"/>
    <a:srgbClr val="5E8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82" autoAdjust="0"/>
  </p:normalViewPr>
  <p:slideViewPr>
    <p:cSldViewPr snapToGrid="0">
      <p:cViewPr varScale="1">
        <p:scale>
          <a:sx n="100" d="100"/>
          <a:sy n="100" d="100"/>
        </p:scale>
        <p:origin x="1914" y="96"/>
      </p:cViewPr>
      <p:guideLst>
        <p:guide orient="horz" pos="624"/>
        <p:guide pos="672"/>
      </p:guideLst>
    </p:cSldViewPr>
  </p:slideViewPr>
  <p:notesTextViewPr>
    <p:cViewPr>
      <p:scale>
        <a:sx n="1" d="1"/>
        <a:sy n="1" d="1"/>
      </p:scale>
      <p:origin x="0" y="-26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2504F-96C9-4F25-A047-7E5FA4D6A0AE}" type="datetimeFigureOut">
              <a:rPr lang="en-US" smtClean="0"/>
              <a:t>9/18/2017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68913-FB90-4610-AB9C-E62C228EF44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ai-global-conduct.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everyone to the session.</a:t>
            </a:r>
          </a:p>
          <a:p>
            <a:pPr marL="171450" indent="-171450">
              <a:buFont typeface="Arial" panose="020B0604020202020204" pitchFamily="34" charset="0"/>
              <a:buChar char="•"/>
            </a:pPr>
            <a:r>
              <a:rPr lang="en-US" dirty="0"/>
              <a:t>Ask people to make sure they sign the</a:t>
            </a:r>
            <a:r>
              <a:rPr lang="en-US" baseline="0" dirty="0"/>
              <a:t> sign-in sheet so they can receive credit for attending this refresher</a:t>
            </a:r>
          </a:p>
          <a:p>
            <a:pPr marL="171450" indent="-171450">
              <a:buFont typeface="Arial" panose="020B0604020202020204" pitchFamily="34" charset="0"/>
              <a:buChar char="•"/>
            </a:pPr>
            <a:r>
              <a:rPr lang="en-US" b="1" dirty="0"/>
              <a:t>A common bond that holds DAI together is our commitment to doing what’s right. It’s important to our success in development and it represents DAI and how we see ourselves – and how others see us.  We accomplish this by increasing our awareness of possible ethics issues and our willingness to raise these concerns and quickly address them.  The annual ethics training is essential to meeting this expectation. </a:t>
            </a:r>
            <a:r>
              <a:rPr lang="en-US" dirty="0"/>
              <a:t> </a:t>
            </a:r>
          </a:p>
          <a:p>
            <a:pPr>
              <a:buFont typeface="Arial" panose="020B0604020202020204" pitchFamily="34" charset="0"/>
              <a:buChar char="•"/>
            </a:pPr>
            <a:r>
              <a:rPr lang="en-US" dirty="0"/>
              <a:t> </a:t>
            </a:r>
            <a:endParaRPr dirty="0"/>
          </a:p>
          <a:p>
            <a:pPr>
              <a:buFont typeface="Arial" panose="020B0604020202020204" pitchFamily="34" charset="0"/>
              <a:buChar char="•"/>
            </a:pPr>
            <a:r>
              <a:rPr lang="en-US" dirty="0"/>
              <a:t>All DAI staff are required to take this training by July 31st.  The training is more discussion-oriented this year, designed for Managers, Chiefs of Parties and Team Leaders or their deputies to lead the session(s).  </a:t>
            </a:r>
            <a:endParaRPr dirty="0"/>
          </a:p>
          <a:p>
            <a:pPr>
              <a:buFont typeface="Arial" panose="020B0604020202020204" pitchFamily="34" charset="0"/>
              <a:buChar char="•"/>
            </a:pPr>
            <a:r>
              <a:rPr lang="en-US" b="1" dirty="0"/>
              <a:t>The case studies to be discussed are drawn from actual incidents.</a:t>
            </a:r>
            <a:r>
              <a:rPr lang="en-US" dirty="0"/>
              <a:t>  </a:t>
            </a:r>
            <a:endParaRPr dirty="0"/>
          </a:p>
          <a:p>
            <a:pPr>
              <a:buFont typeface="Arial" panose="020B0604020202020204" pitchFamily="34" charset="0"/>
              <a:buChar char="•"/>
            </a:pPr>
            <a:r>
              <a:rPr lang="en-US" dirty="0"/>
              <a:t>The sessions will last between 60-90 minutes depending on the size of the group.  </a:t>
            </a:r>
            <a:endParaRPr dirty="0"/>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C9E68913-FB90-4610-AB9C-E62C228EF440}" type="slidenum">
              <a:rPr lang="en-US" smtClean="0"/>
              <a:t>1</a:t>
            </a:fld>
            <a:endParaRPr lang="en-US"/>
          </a:p>
        </p:txBody>
      </p:sp>
    </p:spTree>
    <p:extLst>
      <p:ext uri="{BB962C8B-B14F-4D97-AF65-F5344CB8AC3E}">
        <p14:creationId xmlns:p14="http://schemas.microsoft.com/office/powerpoint/2010/main" val="889935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a:t>Goal of this scenario is to get people talking about a possible </a:t>
            </a:r>
            <a:r>
              <a:rPr lang="en-US" i="1" dirty="0"/>
              <a:t>bribe</a:t>
            </a:r>
            <a:r>
              <a:rPr lang="en-US" i="1" baseline="0" dirty="0"/>
              <a:t> and provide them with responses they can use / possible next steps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a:t>
            </a:r>
            <a:r>
              <a:rPr lang="en-US" baseline="0" dirty="0"/>
              <a:t> issue here?</a:t>
            </a:r>
          </a:p>
          <a:p>
            <a:pPr marL="628650" lvl="1" indent="-171450">
              <a:buFont typeface="Arial" panose="020B0604020202020204" pitchFamily="34" charset="0"/>
              <a:buChar char="•"/>
            </a:pPr>
            <a:r>
              <a:rPr lang="en-US" baseline="0" dirty="0"/>
              <a:t>How would you respond?</a:t>
            </a:r>
            <a:r>
              <a:rPr lang="en-US" dirty="0"/>
              <a:t>  </a:t>
            </a:r>
            <a:endParaRPr lang="en-US" baseline="0" dirty="0"/>
          </a:p>
          <a:p>
            <a:pPr marL="628650" lvl="1" indent="-171450">
              <a:buFont typeface="Arial" panose="020B0604020202020204" pitchFamily="34" charset="0"/>
              <a:buChar char="•"/>
            </a:pPr>
            <a:r>
              <a:rPr lang="en-US" baseline="0" dirty="0"/>
              <a:t>What would you do next?</a:t>
            </a:r>
          </a:p>
          <a:p>
            <a:endParaRPr lang="en-US" dirty="0"/>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11</a:t>
            </a:fld>
            <a:endParaRPr lang="en-US"/>
          </a:p>
        </p:txBody>
      </p:sp>
    </p:spTree>
    <p:extLst>
      <p:ext uri="{BB962C8B-B14F-4D97-AF65-F5344CB8AC3E}">
        <p14:creationId xmlns:p14="http://schemas.microsoft.com/office/powerpoint/2010/main" val="124038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 possible </a:t>
            </a:r>
            <a:r>
              <a:rPr lang="en-US" i="1" dirty="0"/>
              <a:t>code of conduct issue  in which a supervisor does not tolerate dissent.  The concern is that employees may not feel comfortable raising management or ethical issues to their supervisor.  Provide</a:t>
            </a:r>
            <a:r>
              <a:rPr lang="en-US" i="1" baseline="0" dirty="0"/>
              <a:t> them with responses they can use / possible next steps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 issue</a:t>
            </a:r>
            <a:r>
              <a:rPr lang="en-US" baseline="0" dirty="0"/>
              <a:t> here?</a:t>
            </a:r>
          </a:p>
          <a:p>
            <a:pPr marL="628650" lvl="1" indent="-171450">
              <a:buFont typeface="Arial" panose="020B0604020202020204" pitchFamily="34" charset="0"/>
              <a:buChar char="•"/>
            </a:pPr>
            <a:r>
              <a:rPr lang="en-US" baseline="0" dirty="0"/>
              <a:t>How would you respond?</a:t>
            </a:r>
            <a:r>
              <a:rPr lang="en-US" dirty="0"/>
              <a:t>  </a:t>
            </a:r>
            <a:endParaRPr lang="en-US" baseline="0" dirty="0"/>
          </a:p>
          <a:p>
            <a:pPr marL="628650" lvl="1" indent="-171450">
              <a:buFont typeface="Arial" panose="020B0604020202020204" pitchFamily="34" charset="0"/>
              <a:buChar char="•"/>
            </a:pPr>
            <a:r>
              <a:rPr lang="en-US" baseline="0" dirty="0"/>
              <a:t>What would you do next?</a:t>
            </a:r>
          </a:p>
          <a:p>
            <a:endParaRPr lang="en-US" dirty="0"/>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12</a:t>
            </a:fld>
            <a:endParaRPr lang="en-US"/>
          </a:p>
        </p:txBody>
      </p:sp>
    </p:spTree>
    <p:extLst>
      <p:ext uri="{BB962C8B-B14F-4D97-AF65-F5344CB8AC3E}">
        <p14:creationId xmlns:p14="http://schemas.microsoft.com/office/powerpoint/2010/main" val="371967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 possible ethical violation </a:t>
            </a:r>
            <a:r>
              <a:rPr lang="en-US" i="1" dirty="0"/>
              <a:t>in that the client is directing DAI to hire someone.  Provide</a:t>
            </a:r>
            <a:r>
              <a:rPr lang="en-US" i="1" baseline="0" dirty="0"/>
              <a:t> them with responses they can use / possible next steps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a:t>
            </a:r>
            <a:r>
              <a:rPr lang="en-US" baseline="0" dirty="0"/>
              <a:t> issue here?</a:t>
            </a:r>
          </a:p>
          <a:p>
            <a:pPr marL="628650" lvl="1" indent="-171450">
              <a:buFont typeface="Arial" panose="020B0604020202020204" pitchFamily="34" charset="0"/>
              <a:buChar char="•"/>
            </a:pPr>
            <a:r>
              <a:rPr lang="en-US" baseline="0" dirty="0"/>
              <a:t>How would you respond?</a:t>
            </a:r>
            <a:r>
              <a:rPr lang="en-US" dirty="0"/>
              <a:t>  </a:t>
            </a:r>
            <a:endParaRPr lang="en-US" baseline="0" dirty="0"/>
          </a:p>
          <a:p>
            <a:pPr marL="628650" lvl="1" indent="-171450">
              <a:buFont typeface="Arial" panose="020B0604020202020204" pitchFamily="34" charset="0"/>
              <a:buChar char="•"/>
            </a:pPr>
            <a:r>
              <a:rPr lang="en-US" baseline="0" dirty="0"/>
              <a:t>What would you do next?</a:t>
            </a:r>
          </a:p>
          <a:p>
            <a:endParaRPr lang="en-US" dirty="0"/>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13</a:t>
            </a:fld>
            <a:endParaRPr lang="en-US"/>
          </a:p>
        </p:txBody>
      </p:sp>
    </p:spTree>
    <p:extLst>
      <p:ext uri="{BB962C8B-B14F-4D97-AF65-F5344CB8AC3E}">
        <p14:creationId xmlns:p14="http://schemas.microsoft.com/office/powerpoint/2010/main" val="366276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 </a:t>
            </a:r>
            <a:r>
              <a:rPr lang="en-US" i="1" dirty="0"/>
              <a:t>possible kickback or bribe.  Provide</a:t>
            </a:r>
            <a:r>
              <a:rPr lang="en-US" i="1" baseline="0" dirty="0"/>
              <a:t> them with responses they can use / possible next steps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 issue</a:t>
            </a:r>
            <a:r>
              <a:rPr lang="en-US" baseline="0" dirty="0"/>
              <a:t> here?</a:t>
            </a:r>
          </a:p>
          <a:p>
            <a:pPr marL="628650" lvl="1" indent="-171450">
              <a:buFont typeface="Arial" panose="020B0604020202020204" pitchFamily="34" charset="0"/>
              <a:buChar char="•"/>
            </a:pPr>
            <a:r>
              <a:rPr lang="en-US" baseline="0" dirty="0"/>
              <a:t>How would you respond?</a:t>
            </a:r>
            <a:r>
              <a:rPr lang="en-US" dirty="0"/>
              <a:t>  </a:t>
            </a:r>
            <a:endParaRPr lang="en-US" baseline="0" dirty="0"/>
          </a:p>
          <a:p>
            <a:pPr marL="628650" lvl="1" indent="-171450">
              <a:buFont typeface="Arial" panose="020B0604020202020204" pitchFamily="34" charset="0"/>
              <a:buChar char="•"/>
            </a:pPr>
            <a:r>
              <a:rPr lang="en-US" baseline="0" dirty="0"/>
              <a:t>What would you do next?</a:t>
            </a:r>
          </a:p>
          <a:p>
            <a:endParaRPr lang="en-US" dirty="0"/>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14</a:t>
            </a:fld>
            <a:endParaRPr lang="en-US"/>
          </a:p>
        </p:txBody>
      </p:sp>
    </p:spTree>
    <p:extLst>
      <p:ext uri="{BB962C8B-B14F-4D97-AF65-F5344CB8AC3E}">
        <p14:creationId xmlns:p14="http://schemas.microsoft.com/office/powerpoint/2010/main" val="213419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respect in the workplace and let them think about </a:t>
            </a:r>
            <a:r>
              <a:rPr lang="en-US" i="1" dirty="0"/>
              <a:t>how to respond</a:t>
            </a:r>
            <a:r>
              <a:rPr lang="en-US" i="1" baseline="0" dirty="0"/>
              <a:t>.</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What are you concerns here?</a:t>
            </a:r>
          </a:p>
          <a:p>
            <a:pPr marL="628650" lvl="1" indent="-171450">
              <a:buFont typeface="Arial" panose="020B0604020202020204" pitchFamily="34" charset="0"/>
              <a:buChar char="•"/>
            </a:pPr>
            <a:r>
              <a:rPr lang="en-US" baseline="0" dirty="0"/>
              <a:t>How would you respond?</a:t>
            </a:r>
            <a:r>
              <a:rPr lang="en-US" dirty="0"/>
              <a:t>  </a:t>
            </a:r>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15</a:t>
            </a:fld>
            <a:endParaRPr lang="en-US"/>
          </a:p>
        </p:txBody>
      </p:sp>
    </p:spTree>
    <p:extLst>
      <p:ext uri="{BB962C8B-B14F-4D97-AF65-F5344CB8AC3E}">
        <p14:creationId xmlns:p14="http://schemas.microsoft.com/office/powerpoint/2010/main" val="408932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kern="1200" dirty="0">
                <a:effectLst/>
                <a:latin typeface="+mn-lt"/>
                <a:ea typeface="+mn-ea"/>
                <a:cs typeface="+mn-cs"/>
              </a:rPr>
              <a:t>Split larger group in to 2-4 smaller groups (</a:t>
            </a:r>
            <a:r>
              <a:rPr lang="en-US" i="1" kern="1200" dirty="0">
                <a:effectLst/>
                <a:latin typeface="+mn-lt"/>
                <a:ea typeface="+mn-ea"/>
                <a:cs typeface="+mn-cs"/>
              </a:rPr>
              <a:t>at least 3 in a group</a:t>
            </a:r>
            <a:r>
              <a:rPr lang="en-US" kern="1200" dirty="0">
                <a:effectLst/>
                <a:latin typeface="+mn-lt"/>
                <a:ea typeface="+mn-ea"/>
                <a:cs typeface="+mn-cs"/>
              </a:rPr>
              <a:t>)</a:t>
            </a:r>
          </a:p>
          <a:p>
            <a:pPr marL="228600" lvl="0" indent="-228600">
              <a:buFont typeface="+mj-lt"/>
              <a:buAutoNum type="arabicPeriod"/>
            </a:pPr>
            <a:r>
              <a:rPr lang="en-US" kern="1200" dirty="0">
                <a:effectLst/>
                <a:latin typeface="+mn-lt"/>
                <a:ea typeface="+mn-ea"/>
                <a:cs typeface="+mn-cs"/>
              </a:rPr>
              <a:t>Provide 1-2 case studies per group (</a:t>
            </a:r>
            <a:r>
              <a:rPr lang="en-US" i="1" kern="1200" dirty="0">
                <a:effectLst/>
                <a:latin typeface="+mn-lt"/>
                <a:ea typeface="+mn-ea"/>
                <a:cs typeface="+mn-cs"/>
              </a:rPr>
              <a:t>printed out from this guide</a:t>
            </a:r>
            <a:r>
              <a:rPr lang="en-US" kern="1200" dirty="0">
                <a:effectLst/>
                <a:latin typeface="+mn-lt"/>
                <a:ea typeface="+mn-ea"/>
                <a:cs typeface="+mn-cs"/>
              </a:rPr>
              <a:t>)</a:t>
            </a:r>
            <a:endParaRPr lang="en-US" dirty="0">
              <a:latin typeface="+mn-lt"/>
            </a:endParaRPr>
          </a:p>
          <a:p>
            <a:pPr marL="685800" lvl="1" indent="-228600">
              <a:buFont typeface="Arial" panose="020B0604020202020204" pitchFamily="34" charset="0"/>
              <a:buChar char="•"/>
            </a:pPr>
            <a:r>
              <a:rPr lang="en-US" kern="1200">
                <a:effectLst/>
                <a:latin typeface="+mn-lt"/>
                <a:ea typeface="+mn-ea"/>
                <a:cs typeface="+mn-cs"/>
              </a:rPr>
              <a:t>Print out enough copies ahead of time</a:t>
            </a:r>
            <a:endParaRPr lang="en-US">
              <a:latin typeface="+mn-lt"/>
            </a:endParaRPr>
          </a:p>
          <a:p>
            <a:pPr marL="228600" lvl="0" indent="-228600">
              <a:buFont typeface="+mj-lt"/>
              <a:buAutoNum type="arabicPeriod"/>
            </a:pPr>
            <a:r>
              <a:rPr lang="en-US" kern="1200" dirty="0">
                <a:effectLst/>
                <a:latin typeface="+mn-lt"/>
                <a:ea typeface="+mn-ea"/>
                <a:cs typeface="+mn-cs"/>
              </a:rPr>
              <a:t>Participants review Case Study and use the questions at the bottom of each Case Study to discuss</a:t>
            </a:r>
            <a:endParaRPr lang="en-US" dirty="0">
              <a:latin typeface="+mn-lt"/>
            </a:endParaRPr>
          </a:p>
          <a:p>
            <a:pPr marL="685800" lvl="1" indent="-228600">
              <a:buFont typeface="Arial" panose="020B0604020202020204" pitchFamily="34" charset="0"/>
              <a:buChar char="•"/>
            </a:pPr>
            <a:r>
              <a:rPr lang="en-US" kern="1200" dirty="0">
                <a:effectLst/>
                <a:latin typeface="+mn-lt"/>
                <a:ea typeface="+mn-ea"/>
                <a:cs typeface="+mn-cs"/>
              </a:rPr>
              <a:t>Session</a:t>
            </a:r>
            <a:r>
              <a:rPr lang="en-US" kern="1200" baseline="0" dirty="0">
                <a:effectLst/>
                <a:latin typeface="+mn-lt"/>
                <a:ea typeface="+mn-ea"/>
                <a:cs typeface="+mn-cs"/>
              </a:rPr>
              <a:t> leader version of the case studies has direction on what types of answers you should be looking for from the discussion questions</a:t>
            </a:r>
            <a:endParaRPr lang="en-US" dirty="0">
              <a:latin typeface="+mn-lt"/>
            </a:endParaRPr>
          </a:p>
          <a:p>
            <a:pPr marL="228600" lvl="0" indent="-228600">
              <a:buFont typeface="+mj-lt"/>
              <a:buAutoNum type="arabicPeriod"/>
            </a:pPr>
            <a:r>
              <a:rPr lang="en-US" kern="1200" dirty="0">
                <a:effectLst/>
                <a:latin typeface="+mn-lt"/>
                <a:ea typeface="+mn-ea"/>
                <a:cs typeface="+mn-cs"/>
              </a:rPr>
              <a:t>Each group reports back to the larger group on their discussion (</a:t>
            </a:r>
            <a:r>
              <a:rPr lang="en-US" i="1" kern="1200" dirty="0">
                <a:effectLst/>
                <a:latin typeface="+mn-lt"/>
                <a:ea typeface="+mn-ea"/>
                <a:cs typeface="+mn-cs"/>
              </a:rPr>
              <a:t>highlights of Case Study, group responses to questions, </a:t>
            </a:r>
            <a:r>
              <a:rPr lang="en-US" i="1" kern="1200" dirty="0" err="1">
                <a:effectLst/>
                <a:latin typeface="+mn-lt"/>
                <a:ea typeface="+mn-ea"/>
                <a:cs typeface="+mn-cs"/>
              </a:rPr>
              <a:t>etc</a:t>
            </a:r>
            <a:r>
              <a:rPr lang="en-US" kern="1200" dirty="0">
                <a:effectLst/>
                <a:latin typeface="+mn-lt"/>
                <a:ea typeface="+mn-ea"/>
                <a:cs typeface="+mn-cs"/>
              </a:rPr>
              <a:t>)</a:t>
            </a:r>
            <a:endParaRPr lang="en-US" dirty="0">
              <a:latin typeface="+mn-lt"/>
            </a:endParaRPr>
          </a:p>
          <a:p>
            <a:pPr marL="228600" lvl="0" indent="-228600">
              <a:buFont typeface="+mj-lt"/>
              <a:buAutoNum type="arabicPeriod"/>
            </a:pPr>
            <a:r>
              <a:rPr lang="en-US" kern="1200" dirty="0">
                <a:effectLst/>
                <a:latin typeface="+mn-lt"/>
                <a:ea typeface="+mn-ea"/>
                <a:cs typeface="+mn-cs"/>
              </a:rPr>
              <a:t>Repeat step 4 until all case studies have been discussed.</a:t>
            </a:r>
            <a:endParaRPr lang="en-US" dirty="0">
              <a:latin typeface="+mn-lt"/>
            </a:endParaRPr>
          </a:p>
          <a:p>
            <a:pPr marL="628650" lvl="1"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C9E68913-FB90-4610-AB9C-E62C228EF440}" type="slidenum">
              <a:rPr lang="en-US" smtClean="0"/>
              <a:t>17</a:t>
            </a:fld>
            <a:endParaRPr lang="en-US"/>
          </a:p>
        </p:txBody>
      </p:sp>
    </p:spTree>
    <p:extLst>
      <p:ext uri="{BB962C8B-B14F-4D97-AF65-F5344CB8AC3E}">
        <p14:creationId xmlns:p14="http://schemas.microsoft.com/office/powerpoint/2010/main" val="12732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goal for this session is to r</a:t>
            </a:r>
            <a:r>
              <a:rPr lang="en-US" sz="1200" kern="1200" dirty="0">
                <a:solidFill>
                  <a:schemeClr val="tx1"/>
                </a:solidFill>
                <a:effectLst/>
                <a:latin typeface="+mn-lt"/>
                <a:ea typeface="+mn-ea"/>
                <a:cs typeface="+mn-cs"/>
              </a:rPr>
              <a:t>einforce awareness and expectation to raise issues – and most importantly, increase our comfort level in discussing ethics and raising issues.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Review</a:t>
            </a:r>
            <a:r>
              <a:rPr lang="en-US" baseline="0" dirty="0"/>
              <a:t> the agenda:  </a:t>
            </a:r>
            <a:r>
              <a:rPr lang="en-US" i="1" baseline="0" dirty="0"/>
              <a:t>To meet our goal we will …</a:t>
            </a:r>
            <a:endParaRPr lang="en-US" baseline="0" dirty="0"/>
          </a:p>
          <a:p>
            <a:pPr marL="628650" lvl="1" indent="-171450">
              <a:buFont typeface="Arial" panose="020B0604020202020204" pitchFamily="34" charset="0"/>
              <a:buChar char="•"/>
            </a:pPr>
            <a:r>
              <a:rPr lang="en-US" baseline="0" dirty="0"/>
              <a:t>Review DAI’s Business Code of Conduct</a:t>
            </a:r>
          </a:p>
          <a:p>
            <a:pPr marL="628650" lvl="1" indent="-171450">
              <a:buFont typeface="Arial" panose="020B0604020202020204" pitchFamily="34" charset="0"/>
              <a:buChar char="•"/>
            </a:pPr>
            <a:r>
              <a:rPr lang="en-US" baseline="0" dirty="0"/>
              <a:t>Being with some conversation starters</a:t>
            </a:r>
          </a:p>
          <a:p>
            <a:pPr marL="628650" lvl="1" indent="-171450">
              <a:buFont typeface="Arial" panose="020B0604020202020204" pitchFamily="34" charset="0"/>
              <a:buChar char="•"/>
            </a:pPr>
            <a:r>
              <a:rPr lang="en-US" baseline="0" dirty="0"/>
              <a:t>Next I will split you in to small groups where you will have longer scenarios to address and then report back to the large group on what you think</a:t>
            </a:r>
          </a:p>
          <a:p>
            <a:pPr marL="628650" lvl="1"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C9E68913-FB90-4610-AB9C-E62C228EF440}" type="slidenum">
              <a:rPr lang="en-US" smtClean="0"/>
              <a:t>2</a:t>
            </a:fld>
            <a:endParaRPr lang="en-US"/>
          </a:p>
        </p:txBody>
      </p:sp>
    </p:spTree>
    <p:extLst>
      <p:ext uri="{BB962C8B-B14F-4D97-AF65-F5344CB8AC3E}">
        <p14:creationId xmlns:p14="http://schemas.microsoft.com/office/powerpoint/2010/main" val="127328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Lead a brief</a:t>
            </a:r>
            <a:r>
              <a:rPr lang="en-US" baseline="0" dirty="0"/>
              <a:t> review of DAI’s Code of Business Conduct and Ethics</a:t>
            </a:r>
          </a:p>
          <a:p>
            <a:pPr>
              <a:defRPr/>
            </a:pPr>
            <a:r>
              <a:rPr lang="en-US" dirty="0"/>
              <a:t>  </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Remind participants that this is our guiding document on ethics and can be found at </a:t>
            </a:r>
            <a:r>
              <a:rPr lang="en-US" dirty="0"/>
              <a:t>www.dai-global-conduct.com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document is available in the following languages: English,</a:t>
            </a:r>
            <a:r>
              <a:rPr lang="en-US" baseline="0" dirty="0"/>
              <a:t> Dari, Pashto, Spanish, French, Arabic. Urdu, and Bahasa Indonesia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bg1"/>
              </a:solidFill>
            </a:endParaRPr>
          </a:p>
          <a:p>
            <a:pPr marL="171450" indent="-171450">
              <a:buFont typeface="Arial" panose="020B0604020202020204" pitchFamily="34" charset="0"/>
              <a:buChar char="•"/>
              <a:defRPr/>
            </a:pPr>
            <a:r>
              <a:rPr lang="en-US" dirty="0"/>
              <a:t>If participants need more information on </a:t>
            </a:r>
            <a:r>
              <a:rPr lang="en-US" baseline="0" dirty="0"/>
              <a:t>DAI’s Code of Business Conduct and Ethics they can visit the website </a:t>
            </a:r>
            <a:r>
              <a:rPr lang="en-US" dirty="0"/>
              <a:t>at </a:t>
            </a:r>
            <a:r>
              <a:rPr lang="en-US" dirty="0">
                <a:hlinkClick r:id="rId3"/>
              </a:rPr>
              <a:t>www.dai-global-conduct.com</a:t>
            </a:r>
            <a:r>
              <a:rPr lang="en-US" dirty="0"/>
              <a:t> OR</a:t>
            </a:r>
            <a:r>
              <a:rPr lang="en-US" baseline="0" dirty="0"/>
              <a:t> take the online “Ethics Training” available via </a:t>
            </a:r>
            <a:r>
              <a:rPr lang="en-US" baseline="0" dirty="0" err="1"/>
              <a:t>iLearn</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bg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4</a:t>
            </a:fld>
            <a:endParaRPr lang="en-US"/>
          </a:p>
        </p:txBody>
      </p:sp>
    </p:spTree>
    <p:extLst>
      <p:ext uri="{BB962C8B-B14F-4D97-AF65-F5344CB8AC3E}">
        <p14:creationId xmlns:p14="http://schemas.microsoft.com/office/powerpoint/2010/main" val="193879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this portion of </a:t>
            </a:r>
            <a:r>
              <a:rPr lang="en-US"/>
              <a:t>the session is to serve as a quick review of issues addressed in the Code of Business Conduct and Ethics.  </a:t>
            </a:r>
          </a:p>
        </p:txBody>
      </p:sp>
      <p:sp>
        <p:nvSpPr>
          <p:cNvPr id="4" name="Slide Number Placeholder 3"/>
          <p:cNvSpPr>
            <a:spLocks noGrp="1"/>
          </p:cNvSpPr>
          <p:nvPr>
            <p:ph type="sldNum" sz="quarter" idx="10"/>
          </p:nvPr>
        </p:nvSpPr>
        <p:spPr/>
        <p:txBody>
          <a:bodyPr/>
          <a:lstStyle/>
          <a:p>
            <a:fld id="{C9E68913-FB90-4610-AB9C-E62C228EF440}" type="slidenum">
              <a:rPr lang="en-US" smtClean="0"/>
              <a:t>5</a:t>
            </a:fld>
            <a:endParaRPr lang="en-US"/>
          </a:p>
        </p:txBody>
      </p:sp>
    </p:spTree>
    <p:extLst>
      <p:ext uri="{BB962C8B-B14F-4D97-AF65-F5344CB8AC3E}">
        <p14:creationId xmlns:p14="http://schemas.microsoft.com/office/powerpoint/2010/main" val="397476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a:t>Goal of this scenario is to get people talking about a possible conflict of interest and provide them with responses they can use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a:t>
            </a:r>
            <a:r>
              <a:rPr lang="en-US" baseline="0" dirty="0"/>
              <a:t> issue here?</a:t>
            </a:r>
          </a:p>
          <a:p>
            <a:pPr marL="628650" lvl="1" indent="-171450">
              <a:buFont typeface="Arial" panose="020B0604020202020204" pitchFamily="34" charset="0"/>
              <a:buChar char="•"/>
            </a:pPr>
            <a:r>
              <a:rPr lang="en-US" baseline="0" dirty="0"/>
              <a:t>How would you respond?</a:t>
            </a:r>
          </a:p>
        </p:txBody>
      </p:sp>
      <p:sp>
        <p:nvSpPr>
          <p:cNvPr id="4" name="Slide Number Placeholder 3"/>
          <p:cNvSpPr>
            <a:spLocks noGrp="1"/>
          </p:cNvSpPr>
          <p:nvPr>
            <p:ph type="sldNum" sz="quarter" idx="10"/>
          </p:nvPr>
        </p:nvSpPr>
        <p:spPr/>
        <p:txBody>
          <a:bodyPr/>
          <a:lstStyle/>
          <a:p>
            <a:fld id="{C9E68913-FB90-4610-AB9C-E62C228EF440}" type="slidenum">
              <a:rPr lang="en-US" smtClean="0"/>
              <a:t>6</a:t>
            </a:fld>
            <a:endParaRPr lang="en-US"/>
          </a:p>
        </p:txBody>
      </p:sp>
    </p:spTree>
    <p:extLst>
      <p:ext uri="{BB962C8B-B14F-4D97-AF65-F5344CB8AC3E}">
        <p14:creationId xmlns:p14="http://schemas.microsoft.com/office/powerpoint/2010/main" val="3427727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 possible </a:t>
            </a:r>
            <a:r>
              <a:rPr lang="en-US" i="1" dirty="0"/>
              <a:t>act of fraud </a:t>
            </a:r>
            <a:r>
              <a:rPr lang="en-US" i="1" baseline="0" dirty="0"/>
              <a:t>and provide them with responses they can use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 issue</a:t>
            </a:r>
            <a:r>
              <a:rPr lang="en-US" baseline="0" dirty="0"/>
              <a:t> here?</a:t>
            </a:r>
          </a:p>
          <a:p>
            <a:pPr marL="628650" lvl="1" indent="-171450">
              <a:buFont typeface="Arial" panose="020B0604020202020204" pitchFamily="34" charset="0"/>
              <a:buChar char="•"/>
            </a:pPr>
            <a:r>
              <a:rPr lang="en-US" baseline="0" dirty="0"/>
              <a:t>How would you respond?</a:t>
            </a:r>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7</a:t>
            </a:fld>
            <a:endParaRPr lang="en-US"/>
          </a:p>
        </p:txBody>
      </p:sp>
    </p:spTree>
    <p:extLst>
      <p:ext uri="{BB962C8B-B14F-4D97-AF65-F5344CB8AC3E}">
        <p14:creationId xmlns:p14="http://schemas.microsoft.com/office/powerpoint/2010/main" val="343159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t>
            </a:r>
            <a:r>
              <a:rPr lang="en-US" i="1" dirty="0"/>
              <a:t>a code of conduct issue related to quality, professionalism and the expectation that we do our utmost.  If we see a mistake, we owe up to it, fix it and make sure it doesn't happen again. Provide</a:t>
            </a:r>
            <a:r>
              <a:rPr lang="en-US" i="1" baseline="0" dirty="0"/>
              <a:t> them with next steps they may want to take in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a:t>
            </a:r>
            <a:r>
              <a:rPr lang="en-US" baseline="0" dirty="0"/>
              <a:t> issue here?</a:t>
            </a:r>
          </a:p>
          <a:p>
            <a:pPr marL="628650" lvl="1" indent="-171450">
              <a:buFont typeface="Arial" panose="020B0604020202020204" pitchFamily="34" charset="0"/>
              <a:buChar char="•"/>
            </a:pPr>
            <a:r>
              <a:rPr lang="en-US" baseline="0" dirty="0"/>
              <a:t>What could you do next?</a:t>
            </a:r>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8</a:t>
            </a:fld>
            <a:endParaRPr lang="en-US"/>
          </a:p>
        </p:txBody>
      </p:sp>
    </p:spTree>
    <p:extLst>
      <p:ext uri="{BB962C8B-B14F-4D97-AF65-F5344CB8AC3E}">
        <p14:creationId xmlns:p14="http://schemas.microsoft.com/office/powerpoint/2010/main" val="86084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talking about a possible </a:t>
            </a:r>
            <a:r>
              <a:rPr lang="en-US" i="1" dirty="0"/>
              <a:t>code of conduct issue in a workplace in which the supervisor may not tolerate dissent </a:t>
            </a:r>
            <a:r>
              <a:rPr lang="en-US" i="1" baseline="0" dirty="0"/>
              <a:t>and </a:t>
            </a:r>
            <a:r>
              <a:rPr lang="en-US" i="1" dirty="0"/>
              <a:t>may be disrespectful to others.  Provide</a:t>
            </a:r>
            <a:r>
              <a:rPr lang="en-US" i="1" baseline="0" dirty="0"/>
              <a:t> them with responses they can use / possible next steps when faced with a situation like this.</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Do you think there is </a:t>
            </a:r>
            <a:r>
              <a:rPr lang="en-US" dirty="0"/>
              <a:t>an</a:t>
            </a:r>
            <a:r>
              <a:rPr lang="en-US" baseline="0" dirty="0"/>
              <a:t> issue here?</a:t>
            </a:r>
          </a:p>
          <a:p>
            <a:pPr marL="628650" lvl="1" indent="-171450">
              <a:buFont typeface="Arial" panose="020B0604020202020204" pitchFamily="34" charset="0"/>
              <a:buChar char="•"/>
            </a:pPr>
            <a:r>
              <a:rPr lang="en-US" baseline="0" dirty="0"/>
              <a:t>How would you respond?</a:t>
            </a:r>
            <a:r>
              <a:rPr lang="en-US" dirty="0"/>
              <a:t>  </a:t>
            </a:r>
            <a:endParaRPr lang="en-US" baseline="0" dirty="0"/>
          </a:p>
          <a:p>
            <a:pPr marL="628650" lvl="1" indent="-171450">
              <a:buFont typeface="Arial" panose="020B0604020202020204" pitchFamily="34" charset="0"/>
              <a:buChar char="•"/>
            </a:pPr>
            <a:r>
              <a:rPr lang="en-US" baseline="0" dirty="0"/>
              <a:t>What would you do next?</a:t>
            </a:r>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9</a:t>
            </a:fld>
            <a:endParaRPr lang="en-US"/>
          </a:p>
        </p:txBody>
      </p:sp>
    </p:spTree>
    <p:extLst>
      <p:ext uri="{BB962C8B-B14F-4D97-AF65-F5344CB8AC3E}">
        <p14:creationId xmlns:p14="http://schemas.microsoft.com/office/powerpoint/2010/main" val="110708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baseline="0" dirty="0"/>
              <a:t>Goal of this scenario is to get people to recognize that the safety of DAI employee’s is #1 and that we would expect employees to comply for safety and then immediately report any ethical violations</a:t>
            </a:r>
            <a:r>
              <a:rPr lang="en-US" i="1" dirty="0"/>
              <a:t>,</a:t>
            </a:r>
            <a:r>
              <a:rPr lang="en-US" i="1" baseline="0" dirty="0"/>
              <a:t> </a:t>
            </a:r>
            <a:r>
              <a:rPr lang="en-US" i="1" dirty="0"/>
              <a:t> such as a bribe under duress, </a:t>
            </a:r>
            <a:r>
              <a:rPr lang="en-US" i="1" baseline="0" dirty="0"/>
              <a:t>after the fact.</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Read out</a:t>
            </a:r>
            <a:r>
              <a:rPr lang="en-US" baseline="0" dirty="0"/>
              <a:t> loud (or ask for a volunteer to read out loud) the scenario on the screen</a:t>
            </a:r>
          </a:p>
          <a:p>
            <a:pPr marL="171450" indent="-171450">
              <a:buFont typeface="Arial" panose="020B0604020202020204" pitchFamily="34" charset="0"/>
              <a:buChar char="•"/>
            </a:pPr>
            <a:r>
              <a:rPr lang="en-US" baseline="0" dirty="0"/>
              <a:t>Ask the large group to respond to the scenario:</a:t>
            </a:r>
          </a:p>
          <a:p>
            <a:pPr marL="628650" lvl="1" indent="-171450">
              <a:buFont typeface="Arial" panose="020B0604020202020204" pitchFamily="34" charset="0"/>
              <a:buChar char="•"/>
            </a:pPr>
            <a:r>
              <a:rPr lang="en-US" baseline="0" dirty="0"/>
              <a:t>How would you respond?</a:t>
            </a:r>
          </a:p>
          <a:p>
            <a:pPr marL="628650" lvl="1" indent="-171450">
              <a:buFont typeface="Arial" panose="020B0604020202020204" pitchFamily="34" charset="0"/>
              <a:buChar char="•"/>
            </a:pPr>
            <a:r>
              <a:rPr lang="en-US" baseline="0" dirty="0"/>
              <a:t>What would you do next?</a:t>
            </a:r>
          </a:p>
          <a:p>
            <a:endParaRPr lang="en-US" dirty="0"/>
          </a:p>
        </p:txBody>
      </p:sp>
      <p:sp>
        <p:nvSpPr>
          <p:cNvPr id="4" name="Slide Number Placeholder 3"/>
          <p:cNvSpPr>
            <a:spLocks noGrp="1"/>
          </p:cNvSpPr>
          <p:nvPr>
            <p:ph type="sldNum" sz="quarter" idx="10"/>
          </p:nvPr>
        </p:nvSpPr>
        <p:spPr/>
        <p:txBody>
          <a:bodyPr/>
          <a:lstStyle/>
          <a:p>
            <a:fld id="{C9E68913-FB90-4610-AB9C-E62C228EF440}" type="slidenum">
              <a:rPr lang="en-US" smtClean="0"/>
              <a:t>10</a:t>
            </a:fld>
            <a:endParaRPr lang="en-US"/>
          </a:p>
        </p:txBody>
      </p:sp>
    </p:spTree>
    <p:extLst>
      <p:ext uri="{BB962C8B-B14F-4D97-AF65-F5344CB8AC3E}">
        <p14:creationId xmlns:p14="http://schemas.microsoft.com/office/powerpoint/2010/main" val="268520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EB68A74-4ACA-4B90-A608-46A6E5606115}"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323074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68A74-4ACA-4B90-A608-46A6E5606115}"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1512768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68A74-4ACA-4B90-A608-46A6E5606115}"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279135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68A74-4ACA-4B90-A608-46A6E5606115}"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4179759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B68A74-4ACA-4B90-A608-46A6E5606115}"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37639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B68A74-4ACA-4B90-A608-46A6E5606115}"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2719724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B68A74-4ACA-4B90-A608-46A6E5606115}" type="datetimeFigureOut">
              <a:rPr lang="en-US" smtClean="0"/>
              <a:t>9/18/2017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236627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B68A74-4ACA-4B90-A608-46A6E5606115}" type="datetimeFigureOut">
              <a:rPr lang="en-US" smtClean="0"/>
              <a:t>9/18/2017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3939422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68A74-4ACA-4B90-A608-46A6E5606115}" type="datetimeFigureOut">
              <a:rPr lang="en-US" smtClean="0"/>
              <a:t>9/18/2017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3218066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EB68A74-4ACA-4B90-A608-46A6E5606115}"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396874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EB68A74-4ACA-4B90-A608-46A6E5606115}"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9CD33-D63D-490F-BBFF-66829CA15AD3}" type="slidenum">
              <a:rPr lang="en-US" smtClean="0"/>
              <a:t>‹#›</a:t>
            </a:fld>
            <a:endParaRPr lang="en-US"/>
          </a:p>
        </p:txBody>
      </p:sp>
    </p:spTree>
    <p:extLst>
      <p:ext uri="{BB962C8B-B14F-4D97-AF65-F5344CB8AC3E}">
        <p14:creationId xmlns:p14="http://schemas.microsoft.com/office/powerpoint/2010/main" val="131930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E80A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EB68A74-4ACA-4B90-A608-46A6E5606115}" type="datetimeFigureOut">
              <a:rPr lang="en-US" smtClean="0"/>
              <a:t>9/18/2017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B9CD33-D63D-490F-BBFF-66829CA15AD3}" type="slidenum">
              <a:rPr lang="en-US" smtClean="0"/>
              <a:t>‹#›</a:t>
            </a:fld>
            <a:endParaRPr lang="en-US"/>
          </a:p>
        </p:txBody>
      </p:sp>
    </p:spTree>
    <p:extLst>
      <p:ext uri="{BB962C8B-B14F-4D97-AF65-F5344CB8AC3E}">
        <p14:creationId xmlns:p14="http://schemas.microsoft.com/office/powerpoint/2010/main" val="2090176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4.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5.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6.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8.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20.png"/><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21.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www.dai-global-conduct.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7971" r="39937"/>
          <a:stretch/>
        </p:blipFill>
        <p:spPr>
          <a:xfrm>
            <a:off x="0" y="1718830"/>
            <a:ext cx="3200400" cy="426134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887" y="1945430"/>
            <a:ext cx="3200400" cy="4034745"/>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3378" r="34017"/>
          <a:stretch/>
        </p:blipFill>
        <p:spPr>
          <a:xfrm>
            <a:off x="5943600" y="1938644"/>
            <a:ext cx="3200400" cy="404153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5205" y="139812"/>
            <a:ext cx="1743318" cy="447737"/>
          </a:xfrm>
          <a:prstGeom prst="rect">
            <a:avLst/>
          </a:prstGeom>
        </p:spPr>
      </p:pic>
      <p:sp>
        <p:nvSpPr>
          <p:cNvPr id="5" name="Rectangle 4"/>
          <p:cNvSpPr/>
          <p:nvPr/>
        </p:nvSpPr>
        <p:spPr>
          <a:xfrm>
            <a:off x="-716973" y="1007918"/>
            <a:ext cx="9975273" cy="935182"/>
          </a:xfrm>
          <a:prstGeom prst="rect">
            <a:avLst/>
          </a:prstGeom>
          <a:solidFill>
            <a:srgbClr val="6AA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83127" y="987136"/>
            <a:ext cx="93206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3127" y="1960416"/>
            <a:ext cx="93206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extLst>
              <p:ext uri="{D42A27DB-BD31-4B8C-83A1-F6EECF244321}">
                <p14:modId xmlns:p14="http://schemas.microsoft.com/office/powerpoint/2010/main" val="2349637401"/>
              </p:ext>
            </p:extLst>
          </p:nvPr>
        </p:nvSpPr>
        <p:spPr>
          <a:xfrm>
            <a:off x="51955" y="997528"/>
            <a:ext cx="9215870" cy="861774"/>
          </a:xfrm>
          <a:prstGeom prst="rect">
            <a:avLst/>
          </a:prstGeom>
          <a:noFill/>
        </p:spPr>
        <p:txBody>
          <a:bodyPr wrap="square" rtlCol="0" anchor="t">
            <a:spAutoFit/>
          </a:bodyPr>
          <a:lstStyle/>
          <a:p>
            <a:r>
              <a:rPr lang="en-US" sz="5000">
                <a:solidFill>
                  <a:schemeClr val="bg1"/>
                </a:solidFill>
              </a:rPr>
              <a:t>Annual Ethics Training </a:t>
            </a:r>
            <a:r>
              <a:rPr lang="en-US" sz="3600" i="1">
                <a:solidFill>
                  <a:schemeClr val="bg1"/>
                </a:solidFill>
              </a:rPr>
              <a:t>(2017)</a:t>
            </a:r>
          </a:p>
        </p:txBody>
      </p:sp>
      <p:sp>
        <p:nvSpPr>
          <p:cNvPr id="10" name="TextBox 9"/>
          <p:cNvSpPr txBox="1"/>
          <p:nvPr/>
        </p:nvSpPr>
        <p:spPr>
          <a:xfrm>
            <a:off x="4457700" y="6546274"/>
            <a:ext cx="4665518" cy="276999"/>
          </a:xfrm>
          <a:prstGeom prst="rect">
            <a:avLst/>
          </a:prstGeom>
          <a:noFill/>
        </p:spPr>
        <p:txBody>
          <a:bodyPr wrap="square" rtlCol="0">
            <a:spAutoFit/>
          </a:bodyPr>
          <a:lstStyle/>
          <a:p>
            <a:pPr algn="r"/>
            <a:r>
              <a:rPr lang="en-US" sz="1200" i="1">
                <a:solidFill>
                  <a:schemeClr val="bg1"/>
                </a:solidFill>
              </a:rPr>
              <a:t>Last updated June, 2017</a:t>
            </a:r>
          </a:p>
        </p:txBody>
      </p:sp>
    </p:spTree>
    <p:extLst>
      <p:ext uri="{BB962C8B-B14F-4D97-AF65-F5344CB8AC3E}">
        <p14:creationId xmlns:p14="http://schemas.microsoft.com/office/powerpoint/2010/main" val="253135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57700" y="920621"/>
            <a:ext cx="4329979" cy="5016758"/>
          </a:xfrm>
          <a:prstGeom prst="rect">
            <a:avLst/>
          </a:prstGeom>
          <a:noFill/>
        </p:spPr>
        <p:txBody>
          <a:bodyPr wrap="square" rtlCol="0" anchor="t">
            <a:spAutoFit/>
          </a:bodyPr>
          <a:lstStyle/>
          <a:p>
            <a:r>
              <a:rPr lang="en-US" sz="3200" dirty="0">
                <a:solidFill>
                  <a:schemeClr val="bg1"/>
                </a:solidFill>
              </a:rPr>
              <a:t>Policeman at a checkpoint:</a:t>
            </a:r>
          </a:p>
          <a:p>
            <a:r>
              <a:rPr lang="en-US" sz="3200" dirty="0">
                <a:solidFill>
                  <a:schemeClr val="bg1"/>
                </a:solidFill>
              </a:rPr>
              <a:t>  </a:t>
            </a:r>
          </a:p>
          <a:p>
            <a:r>
              <a:rPr lang="en-US" sz="3200" dirty="0">
                <a:solidFill>
                  <a:schemeClr val="bg1"/>
                </a:solidFill>
              </a:rPr>
              <a:t>“Step out of the vehicle.  Your papers are not in order.  You and your colleagues will be detained overnight unless we can sort this out.”</a:t>
            </a:r>
          </a:p>
        </p:txBody>
      </p:sp>
      <p:pic>
        <p:nvPicPr>
          <p:cNvPr id="8" name="Picture 4" descr="P:\05 Learning and Development\02 E-Learning Courses\Ethics Training\2016\graphics\checkpoint.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harpenSoften amount="100000"/>
                    </a14:imgEffect>
                  </a14:imgLayer>
                </a14:imgProps>
              </a:ext>
              <a:ext uri="{28A0092B-C50C-407E-A947-70E740481C1C}">
                <a14:useLocalDpi xmlns:a14="http://schemas.microsoft.com/office/drawing/2010/main" val="0"/>
              </a:ext>
            </a:extLst>
          </a:blip>
          <a:srcRect r="49005"/>
          <a:stretch/>
        </p:blipFill>
        <p:spPr bwMode="auto">
          <a:xfrm>
            <a:off x="0" y="1"/>
            <a:ext cx="424815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ackgroundRemoval t="8333" b="100000" l="31641" r="63965">
                        <a14:foregroundMark x1="49121" y1="46970" x2="49121" y2="46970"/>
                        <a14:foregroundMark x1="47754" y1="67273" x2="47754" y2="67273"/>
                        <a14:foregroundMark x1="52246" y1="85909" x2="52246" y2="85909"/>
                        <a14:foregroundMark x1="47168" y1="89242" x2="47168" y2="89242"/>
                        <a14:foregroundMark x1="37305" y1="76212" x2="37305" y2="76212"/>
                        <a14:foregroundMark x1="37988" y1="60303" x2="37988" y2="60303"/>
                        <a14:foregroundMark x1="39160" y1="66061" x2="39160" y2="66061"/>
                        <a14:foregroundMark x1="41113" y1="56970" x2="41113" y2="56970"/>
                        <a14:foregroundMark x1="41797" y1="52879" x2="41797" y2="52879"/>
                        <a14:foregroundMark x1="34375" y1="89394" x2="34375" y2="89394"/>
                        <a14:foregroundMark x1="42676" y1="48636" x2="42676" y2="48636"/>
                        <a14:foregroundMark x1="38965" y1="51970" x2="38965" y2="51970"/>
                        <a14:foregroundMark x1="41504" y1="45303" x2="41504" y2="45303"/>
                        <a14:foregroundMark x1="50586" y1="39848" x2="50586" y2="39848"/>
                        <a14:foregroundMark x1="49414" y1="40455" x2="49414" y2="40455"/>
                        <a14:foregroundMark x1="55859" y1="40909" x2="55859" y2="40909"/>
                        <a14:foregroundMark x1="54297" y1="45000" x2="54297" y2="45000"/>
                        <a14:foregroundMark x1="61523" y1="43333" x2="61523" y2="43333"/>
                        <a14:foregroundMark x1="59082" y1="35909" x2="59082" y2="35909"/>
                        <a14:foregroundMark x1="59961" y1="41970" x2="59961" y2="41970"/>
                        <a14:foregroundMark x1="52734" y1="15000" x2="52734" y2="15000"/>
                        <a14:foregroundMark x1="52441" y1="13333" x2="52441" y2="13333"/>
                        <a14:foregroundMark x1="49805" y1="13939" x2="49805" y2="13939"/>
                        <a14:foregroundMark x1="50586" y1="14545" x2="50586" y2="14545"/>
                        <a14:foregroundMark x1="48535" y1="17727" x2="48535" y2="17727"/>
                        <a14:foregroundMark x1="48145" y1="20000" x2="48145" y2="20000"/>
                        <a14:foregroundMark x1="48730" y1="19091" x2="48730" y2="19091"/>
                        <a14:foregroundMark x1="47949" y1="19091" x2="47949" y2="19091"/>
                        <a14:backgroundMark x1="37793" y1="37727" x2="37793" y2="37727"/>
                        <a14:backgroundMark x1="36328" y1="30909" x2="36328" y2="30909"/>
                        <a14:backgroundMark x1="40137" y1="36364" x2="40137" y2="36364"/>
                        <a14:backgroundMark x1="37500" y1="35455" x2="37500" y2="35455"/>
                        <a14:backgroundMark x1="37012" y1="52121" x2="37012" y2="52121"/>
                        <a14:backgroundMark x1="35938" y1="51515" x2="35938" y2="51515"/>
                        <a14:backgroundMark x1="37012" y1="49697" x2="37012" y2="49697"/>
                        <a14:backgroundMark x1="35840" y1="53939" x2="35840" y2="53939"/>
                        <a14:backgroundMark x1="39063" y1="34394" x2="39063" y2="34394"/>
                        <a14:backgroundMark x1="57910" y1="26818" x2="57910" y2="26818"/>
                        <a14:backgroundMark x1="59570" y1="20909" x2="59570" y2="20909"/>
                        <a14:backgroundMark x1="34277" y1="39545" x2="34277" y2="39545"/>
                        <a14:backgroundMark x1="34082" y1="50000" x2="34082" y2="50000"/>
                      </a14:backgroundRemoval>
                    </a14:imgEffect>
                    <a14:imgEffect>
                      <a14:saturation sat="0"/>
                    </a14:imgEffect>
                  </a14:imgLayer>
                </a14:imgProps>
              </a:ext>
              <a:ext uri="{28A0092B-C50C-407E-A947-70E740481C1C}">
                <a14:useLocalDpi xmlns:a14="http://schemas.microsoft.com/office/drawing/2010/main" val="0"/>
              </a:ext>
            </a:extLst>
          </a:blip>
          <a:srcRect l="27812" r="33333"/>
          <a:stretch/>
        </p:blipFill>
        <p:spPr>
          <a:xfrm>
            <a:off x="0" y="634603"/>
            <a:ext cx="3751641" cy="6223397"/>
          </a:xfrm>
          <a:prstGeom prst="rect">
            <a:avLst/>
          </a:prstGeom>
        </p:spPr>
      </p:pic>
    </p:spTree>
    <p:extLst>
      <p:ext uri="{BB962C8B-B14F-4D97-AF65-F5344CB8AC3E}">
        <p14:creationId xmlns:p14="http://schemas.microsoft.com/office/powerpoint/2010/main" val="241673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7334" y="846549"/>
            <a:ext cx="6089333" cy="1569660"/>
          </a:xfrm>
          <a:prstGeom prst="rect">
            <a:avLst/>
          </a:prstGeom>
          <a:noFill/>
        </p:spPr>
        <p:txBody>
          <a:bodyPr wrap="square" rtlCol="0">
            <a:spAutoFit/>
          </a:bodyPr>
          <a:lstStyle/>
          <a:p>
            <a:r>
              <a:rPr lang="en-US" sz="3200" dirty="0">
                <a:solidFill>
                  <a:schemeClr val="bg1"/>
                </a:solidFill>
              </a:rPr>
              <a:t>Policeman at a checkpoint:  </a:t>
            </a:r>
          </a:p>
          <a:p>
            <a:endParaRPr lang="en-US" sz="3200" dirty="0">
              <a:solidFill>
                <a:schemeClr val="bg1"/>
              </a:solidFill>
            </a:endParaRPr>
          </a:p>
          <a:p>
            <a:r>
              <a:rPr lang="en-US" sz="3200" dirty="0">
                <a:solidFill>
                  <a:schemeClr val="bg1"/>
                </a:solidFill>
              </a:rPr>
              <a:t>“Do you have a few coins for tea?”</a:t>
            </a:r>
          </a:p>
        </p:txBody>
      </p:sp>
      <p:pic>
        <p:nvPicPr>
          <p:cNvPr id="15" name="Picture 4" descr="P:\05 Learning and Development\02 E-Learning Courses\Ethics Training\2016\graphics\checkpoint.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harpenSoften amount="100000"/>
                    </a14:imgEffect>
                  </a14:imgLayer>
                </a14:imgProps>
              </a:ext>
              <a:ext uri="{28A0092B-C50C-407E-A947-70E740481C1C}">
                <a14:useLocalDpi xmlns:a14="http://schemas.microsoft.com/office/drawing/2010/main" val="0"/>
              </a:ext>
            </a:extLst>
          </a:blip>
          <a:srcRect r="49005"/>
          <a:stretch/>
        </p:blipFill>
        <p:spPr bwMode="auto">
          <a:xfrm>
            <a:off x="0" y="3038474"/>
            <a:ext cx="9144000" cy="38290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55" l="4000" r="65200">
                        <a14:foregroundMark x1="49200" y1="79355" x2="49200" y2="79355"/>
                        <a14:foregroundMark x1="42400" y1="91613" x2="42400" y2="91613"/>
                        <a14:foregroundMark x1="45000" y1="94839" x2="45000" y2="94839"/>
                        <a14:foregroundMark x1="39600" y1="88065" x2="39600" y2="88065"/>
                        <a14:foregroundMark x1="42600" y1="87097" x2="42600" y2="87097"/>
                        <a14:foregroundMark x1="44000" y1="85161" x2="44000" y2="85161"/>
                        <a14:foregroundMark x1="46000" y1="83871" x2="46000" y2="83871"/>
                        <a14:foregroundMark x1="44600" y1="88387" x2="44600" y2="88387"/>
                        <a14:foregroundMark x1="49800" y1="86774" x2="49800" y2="86774"/>
                        <a14:foregroundMark x1="58200" y1="82258" x2="58200" y2="82258"/>
                        <a14:foregroundMark x1="63200" y1="83226" x2="63200" y2="83226"/>
                        <a14:foregroundMark x1="62400" y1="71613" x2="62400" y2="71613"/>
                        <a14:foregroundMark x1="58000" y1="69677" x2="58000" y2="69677"/>
                        <a14:foregroundMark x1="55800" y1="72903" x2="55800" y2="72903"/>
                        <a14:backgroundMark x1="14800" y1="24516" x2="14800" y2="24516"/>
                        <a14:backgroundMark x1="12000" y1="30968" x2="12000" y2="30968"/>
                        <a14:backgroundMark x1="9600" y1="41935" x2="9600" y2="41935"/>
                        <a14:backgroundMark x1="17400" y1="33226" x2="17400" y2="33226"/>
                        <a14:backgroundMark x1="24400" y1="16129" x2="24400" y2="16129"/>
                        <a14:backgroundMark x1="19800" y1="3226" x2="19800" y2="3226"/>
                        <a14:backgroundMark x1="46400" y1="1290" x2="46400" y2="1290"/>
                      </a14:backgroundRemoval>
                    </a14:imgEffect>
                    <a14:imgEffect>
                      <a14:saturation sat="0"/>
                    </a14:imgEffect>
                  </a14:imgLayer>
                </a14:imgProps>
              </a:ext>
              <a:ext uri="{28A0092B-C50C-407E-A947-70E740481C1C}">
                <a14:useLocalDpi xmlns:a14="http://schemas.microsoft.com/office/drawing/2010/main" val="0"/>
              </a:ext>
            </a:extLst>
          </a:blip>
          <a:srcRect r="27400"/>
          <a:stretch/>
        </p:blipFill>
        <p:spPr>
          <a:xfrm>
            <a:off x="-323850" y="3038475"/>
            <a:ext cx="4483694" cy="3829050"/>
          </a:xfrm>
          <a:prstGeom prst="rect">
            <a:avLst/>
          </a:prstGeom>
        </p:spPr>
      </p:pic>
    </p:spTree>
    <p:extLst>
      <p:ext uri="{BB962C8B-B14F-4D97-AF65-F5344CB8AC3E}">
        <p14:creationId xmlns:p14="http://schemas.microsoft.com/office/powerpoint/2010/main" val="36605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1083" y="1659285"/>
            <a:ext cx="3782291" cy="3539430"/>
          </a:xfrm>
          <a:prstGeom prst="rect">
            <a:avLst/>
          </a:prstGeom>
          <a:noFill/>
        </p:spPr>
        <p:txBody>
          <a:bodyPr wrap="square" rtlCol="0">
            <a:spAutoFit/>
          </a:bodyPr>
          <a:lstStyle/>
          <a:p>
            <a:r>
              <a:rPr lang="en-US" sz="3200" dirty="0">
                <a:solidFill>
                  <a:schemeClr val="bg1"/>
                </a:solidFill>
              </a:rPr>
              <a:t>One DAI employee to another:</a:t>
            </a:r>
          </a:p>
          <a:p>
            <a:r>
              <a:rPr lang="en-US" sz="3200" dirty="0">
                <a:solidFill>
                  <a:schemeClr val="bg1"/>
                </a:solidFill>
              </a:rPr>
              <a:t>  </a:t>
            </a:r>
          </a:p>
          <a:p>
            <a:r>
              <a:rPr lang="en-US" sz="3200" dirty="0">
                <a:solidFill>
                  <a:schemeClr val="bg1"/>
                </a:solidFill>
              </a:rPr>
              <a:t>“I’m not going to say anything. You don’t disagree with that man.”</a:t>
            </a:r>
          </a:p>
        </p:txBody>
      </p:sp>
      <p:pic>
        <p:nvPicPr>
          <p:cNvPr id="5" name="Picture 3" descr="P:\05 Learning and Development\02 E-Learning Courses\Ethics Training\2016\graphics\office.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14850" y="0"/>
            <a:ext cx="462914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05 Learning and Development\02 E-Learning Courses\Ethics Training\2016\graphics\sheena's supervisor.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400" b="99800" l="9910" r="100000">
                        <a14:foregroundMark x1="91592" y1="51400" x2="91592" y2="51400"/>
                        <a14:foregroundMark x1="80781" y1="67600" x2="80781" y2="67600"/>
                        <a14:foregroundMark x1="96997" y1="73000" x2="96997" y2="73000"/>
                        <a14:foregroundMark x1="83483" y1="87400" x2="83483" y2="87400"/>
                        <a14:foregroundMark x1="71171" y1="78400" x2="71171" y2="78400"/>
                        <a14:foregroundMark x1="53453" y1="79200" x2="53453" y2="79200"/>
                        <a14:foregroundMark x1="52853" y1="71800" x2="52853" y2="71800"/>
                        <a14:foregroundMark x1="55556" y1="55800" x2="55556" y2="55800"/>
                        <a14:foregroundMark x1="68769" y1="51000" x2="68769" y2="51000"/>
                        <a14:foregroundMark x1="72372" y1="42000" x2="72372" y2="42000"/>
                        <a14:foregroundMark x1="86486" y1="37600" x2="86486" y2="37600"/>
                        <a14:foregroundMark x1="84985" y1="34800" x2="84985" y2="34800"/>
                        <a14:foregroundMark x1="61261" y1="43000" x2="61261" y2="43000"/>
                        <a14:foregroundMark x1="29129" y1="66600" x2="29129" y2="66600"/>
                        <a14:foregroundMark x1="27027" y1="82000" x2="27027" y2="82000"/>
                        <a14:foregroundMark x1="46246" y1="89800" x2="46246" y2="89800"/>
                        <a14:backgroundMark x1="98498" y1="96600" x2="98498" y2="96600"/>
                        <a14:backgroundMark x1="92492" y1="32400" x2="92492" y2="32400"/>
                      </a14:backgroundRemoval>
                    </a14:imgEffect>
                    <a14:imgEffect>
                      <a14:saturation sat="0"/>
                    </a14:imgEffect>
                  </a14:imgLayer>
                </a14:imgProps>
              </a:ext>
              <a:ext uri="{28A0092B-C50C-407E-A947-70E740481C1C}">
                <a14:useLocalDpi xmlns:a14="http://schemas.microsoft.com/office/drawing/2010/main" val="0"/>
              </a:ext>
            </a:extLst>
          </a:blip>
          <a:srcRect r="5856" b="3800"/>
          <a:stretch/>
        </p:blipFill>
        <p:spPr bwMode="auto">
          <a:xfrm>
            <a:off x="5162550" y="749300"/>
            <a:ext cx="3981450" cy="610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8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P:\05 Learning and Development\02 E-Learning Courses\Ethics Training\2016\graphics\gray project office space.jpg"/>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4257676"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76775" y="920621"/>
            <a:ext cx="4095750" cy="5016758"/>
          </a:xfrm>
          <a:prstGeom prst="rect">
            <a:avLst/>
          </a:prstGeom>
          <a:noFill/>
        </p:spPr>
        <p:txBody>
          <a:bodyPr wrap="square" rtlCol="0">
            <a:spAutoFit/>
          </a:bodyPr>
          <a:lstStyle/>
          <a:p>
            <a:r>
              <a:rPr lang="en-US" sz="3200" dirty="0">
                <a:solidFill>
                  <a:schemeClr val="bg1"/>
                </a:solidFill>
              </a:rPr>
              <a:t>Client Representative:</a:t>
            </a:r>
          </a:p>
          <a:p>
            <a:endParaRPr lang="en-US" sz="3200" dirty="0">
              <a:solidFill>
                <a:schemeClr val="bg1"/>
              </a:solidFill>
            </a:endParaRPr>
          </a:p>
          <a:p>
            <a:r>
              <a:rPr lang="en-US" sz="3200" dirty="0">
                <a:solidFill>
                  <a:schemeClr val="bg1"/>
                </a:solidFill>
              </a:rPr>
              <a:t>“I’d like you to consider hiring Mr. Smith for the lead position.  I worked closely with him for many years, so I’m familiar with his work and trust him with this important work.”</a:t>
            </a:r>
          </a:p>
        </p:txBody>
      </p:sp>
      <p:pic>
        <p:nvPicPr>
          <p:cNvPr id="9218" name="Picture 2" descr="P:\05 Learning and Development\02 E-Learning Courses\Ethics Training\2016\graphics\Scenario 2_John standing.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000" b="100000" l="5706" r="9519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3825" y="508000"/>
            <a:ext cx="42291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60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05 Learning and Development\02 E-Learning Courses\Ethics Training\2016\graphics\gray cube offices2.jpg"/>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3759200"/>
            <a:ext cx="9144000" cy="3486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 y="95979"/>
            <a:ext cx="9022080" cy="3539430"/>
          </a:xfrm>
          <a:prstGeom prst="rect">
            <a:avLst/>
          </a:prstGeom>
          <a:noFill/>
        </p:spPr>
        <p:txBody>
          <a:bodyPr wrap="square" rtlCol="0">
            <a:spAutoFit/>
          </a:bodyPr>
          <a:lstStyle/>
          <a:p>
            <a:r>
              <a:rPr lang="en-US" sz="3200" dirty="0">
                <a:solidFill>
                  <a:schemeClr val="bg1"/>
                </a:solidFill>
              </a:rPr>
              <a:t>Supplier:  </a:t>
            </a:r>
          </a:p>
          <a:p>
            <a:endParaRPr lang="en-US" sz="3200" dirty="0">
              <a:solidFill>
                <a:schemeClr val="bg1"/>
              </a:solidFill>
            </a:endParaRPr>
          </a:p>
          <a:p>
            <a:r>
              <a:rPr lang="en-US" sz="3200" dirty="0">
                <a:solidFill>
                  <a:schemeClr val="bg1"/>
                </a:solidFill>
              </a:rPr>
              <a:t>“The tools I’m delivering are the same as the sample I gave you with the bid!  Go ahead and check!  I need to get paid soon though.  Will $50 speed this up?  Besides, who is going to check once the tools are distributed?”</a:t>
            </a:r>
          </a:p>
        </p:txBody>
      </p:sp>
      <p:pic>
        <p:nvPicPr>
          <p:cNvPr id="10242" name="Picture 2" descr="P:\05 Learning and Development\02 E-Learning Courses\Ethics Training\2016\graphics\Danielle reviewing invoices2.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10000" r="90000">
                        <a14:backgroundMark x1="46800" y1="28228" x2="46800" y2="28228"/>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4300" y="3749980"/>
            <a:ext cx="5219700" cy="347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5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P:\05 Learning and Development\02 E-Learning Courses\Ethics Training\2016\graphics\office.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973000"/>
            <a:ext cx="9143999" cy="3884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4967" y="355059"/>
            <a:ext cx="8621857" cy="2062103"/>
          </a:xfrm>
          <a:prstGeom prst="rect">
            <a:avLst/>
          </a:prstGeom>
          <a:noFill/>
        </p:spPr>
        <p:txBody>
          <a:bodyPr wrap="square" rtlCol="0">
            <a:spAutoFit/>
          </a:bodyPr>
          <a:lstStyle/>
          <a:p>
            <a:r>
              <a:rPr lang="en-US" sz="3200" dirty="0">
                <a:solidFill>
                  <a:schemeClr val="bg1"/>
                </a:solidFill>
              </a:rPr>
              <a:t>Supervisor:  </a:t>
            </a:r>
          </a:p>
          <a:p>
            <a:endParaRPr lang="en-US" sz="3200" dirty="0">
              <a:solidFill>
                <a:schemeClr val="bg1"/>
              </a:solidFill>
            </a:endParaRPr>
          </a:p>
          <a:p>
            <a:r>
              <a:rPr lang="en-US" sz="3200" dirty="0">
                <a:solidFill>
                  <a:schemeClr val="bg1"/>
                </a:solidFill>
              </a:rPr>
              <a:t>“You are late AGAIN!!  I don’t want to hear it.  There is NO EXCUSE!!”</a:t>
            </a: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67640" y="3165231"/>
            <a:ext cx="6454876" cy="3798277"/>
          </a:xfrm>
          <a:prstGeom prst="rect">
            <a:avLst/>
          </a:prstGeom>
        </p:spPr>
      </p:pic>
    </p:spTree>
    <p:extLst>
      <p:ext uri="{BB962C8B-B14F-4D97-AF65-F5344CB8AC3E}">
        <p14:creationId xmlns:p14="http://schemas.microsoft.com/office/powerpoint/2010/main" val="57784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215" y="1539840"/>
            <a:ext cx="9975273" cy="2360859"/>
          </a:xfrm>
          <a:prstGeom prst="rect">
            <a:avLst/>
          </a:prstGeom>
          <a:solidFill>
            <a:srgbClr val="AA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4871" y="1907162"/>
            <a:ext cx="6782764" cy="923330"/>
          </a:xfrm>
          <a:prstGeom prst="rect">
            <a:avLst/>
          </a:prstGeom>
          <a:noFill/>
        </p:spPr>
        <p:txBody>
          <a:bodyPr wrap="square" rtlCol="0">
            <a:spAutoFit/>
          </a:bodyPr>
          <a:lstStyle/>
          <a:p>
            <a:r>
              <a:rPr lang="en-US" sz="5400">
                <a:solidFill>
                  <a:schemeClr val="bg1"/>
                </a:solidFill>
              </a:rPr>
              <a:t>Scenarios</a:t>
            </a:r>
          </a:p>
        </p:txBody>
      </p:sp>
    </p:spTree>
    <p:extLst>
      <p:ext uri="{BB962C8B-B14F-4D97-AF65-F5344CB8AC3E}">
        <p14:creationId xmlns:p14="http://schemas.microsoft.com/office/powerpoint/2010/main" val="4143970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215" y="405490"/>
            <a:ext cx="9975273" cy="842397"/>
          </a:xfrm>
          <a:prstGeom prst="rect">
            <a:avLst/>
          </a:prstGeom>
          <a:solidFill>
            <a:srgbClr val="AA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74392" y="298281"/>
            <a:ext cx="3885344" cy="923330"/>
          </a:xfrm>
          <a:prstGeom prst="rect">
            <a:avLst/>
          </a:prstGeom>
          <a:noFill/>
        </p:spPr>
        <p:txBody>
          <a:bodyPr wrap="square" rtlCol="0">
            <a:spAutoFit/>
          </a:bodyPr>
          <a:lstStyle/>
          <a:p>
            <a:r>
              <a:rPr lang="en-US" sz="5400">
                <a:solidFill>
                  <a:schemeClr val="bg1"/>
                </a:solidFill>
              </a:rPr>
              <a:t>Instructions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490" y="86061"/>
            <a:ext cx="1825349" cy="1828800"/>
          </a:xfrm>
          <a:prstGeom prst="rect">
            <a:avLst/>
          </a:prstGeom>
        </p:spPr>
      </p:pic>
      <p:sp>
        <p:nvSpPr>
          <p:cNvPr id="5" name="TextBox 4"/>
          <p:cNvSpPr txBox="1"/>
          <p:nvPr>
            <p:extLst>
              <p:ext uri="{D42A27DB-BD31-4B8C-83A1-F6EECF244321}">
                <p14:modId xmlns:p14="http://schemas.microsoft.com/office/powerpoint/2010/main" val="3971055331"/>
              </p:ext>
            </p:extLst>
          </p:nvPr>
        </p:nvSpPr>
        <p:spPr>
          <a:xfrm>
            <a:off x="403118" y="1993238"/>
            <a:ext cx="7280382" cy="4785926"/>
          </a:xfrm>
          <a:prstGeom prst="rect">
            <a:avLst/>
          </a:prstGeom>
          <a:noFill/>
        </p:spPr>
        <p:txBody>
          <a:bodyPr wrap="square" rtlCol="0" anchor="t">
            <a:spAutoFit/>
          </a:bodyPr>
          <a:lstStyle/>
          <a:p>
            <a:pPr marL="514350" indent="-514350">
              <a:spcAft>
                <a:spcPts val="600"/>
              </a:spcAft>
              <a:buFont typeface="+mj-lt"/>
              <a:buAutoNum type="arabicPeriod"/>
            </a:pPr>
            <a:r>
              <a:rPr lang="en-US" sz="2800" dirty="0">
                <a:solidFill>
                  <a:schemeClr val="bg1"/>
                </a:solidFill>
              </a:rPr>
              <a:t>Your Session Leader will place you in small groups and provide you with 1-2 scenarios</a:t>
            </a:r>
          </a:p>
          <a:p>
            <a:pPr marL="514350" indent="-514350">
              <a:spcAft>
                <a:spcPts val="600"/>
              </a:spcAft>
              <a:buFont typeface="+mj-lt"/>
              <a:buAutoNum type="arabicPeriod"/>
            </a:pPr>
            <a:endParaRPr lang="en-US" sz="2800" dirty="0">
              <a:solidFill>
                <a:schemeClr val="bg1"/>
              </a:solidFill>
            </a:endParaRPr>
          </a:p>
          <a:p>
            <a:pPr marL="514350" indent="-514350">
              <a:spcAft>
                <a:spcPts val="600"/>
              </a:spcAft>
              <a:buFont typeface="+mj-lt"/>
              <a:buAutoNum type="arabicPeriod"/>
            </a:pPr>
            <a:r>
              <a:rPr lang="en-US" sz="2800" dirty="0">
                <a:solidFill>
                  <a:schemeClr val="bg1"/>
                </a:solidFill>
              </a:rPr>
              <a:t>In your group, read through the scenarios and discuss the questions at the bottom</a:t>
            </a:r>
          </a:p>
          <a:p>
            <a:pPr marL="514350" indent="-514350">
              <a:spcAft>
                <a:spcPts val="600"/>
              </a:spcAft>
              <a:buFont typeface="+mj-lt"/>
              <a:buAutoNum type="arabicPeriod"/>
            </a:pPr>
            <a:endParaRPr lang="en-US" sz="2800" dirty="0">
              <a:solidFill>
                <a:schemeClr val="bg1"/>
              </a:solidFill>
            </a:endParaRPr>
          </a:p>
          <a:p>
            <a:pPr marL="514350" indent="-514350">
              <a:spcAft>
                <a:spcPts val="600"/>
              </a:spcAft>
              <a:buFont typeface="+mj-lt"/>
              <a:buAutoNum type="arabicPeriod"/>
            </a:pPr>
            <a:r>
              <a:rPr lang="en-US" sz="2800" dirty="0">
                <a:solidFill>
                  <a:schemeClr val="bg1"/>
                </a:solidFill>
              </a:rPr>
              <a:t>Be prepared to present back to the larger group about your scenarios and your responses to the questions</a:t>
            </a:r>
          </a:p>
          <a:p>
            <a:endParaRPr lang="en-US" sz="2800" dirty="0">
              <a:solidFill>
                <a:schemeClr val="bg1"/>
              </a:solidFill>
            </a:endParaRPr>
          </a:p>
        </p:txBody>
      </p:sp>
      <p:sp>
        <p:nvSpPr>
          <p:cNvPr id="6" name="TextBox 5"/>
          <p:cNvSpPr txBox="1"/>
          <p:nvPr/>
        </p:nvSpPr>
        <p:spPr>
          <a:xfrm>
            <a:off x="7803266" y="3530280"/>
            <a:ext cx="1169042" cy="646331"/>
          </a:xfrm>
          <a:prstGeom prst="rect">
            <a:avLst/>
          </a:prstGeom>
          <a:solidFill>
            <a:srgbClr val="AABCCE"/>
          </a:solidFill>
        </p:spPr>
        <p:txBody>
          <a:bodyPr wrap="square" rtlCol="0">
            <a:spAutoFit/>
          </a:bodyPr>
          <a:lstStyle/>
          <a:p>
            <a:pPr algn="ctr"/>
            <a:r>
              <a:rPr lang="en-US" b="1"/>
              <a:t>20 minutes</a:t>
            </a:r>
          </a:p>
        </p:txBody>
      </p:sp>
      <p:sp>
        <p:nvSpPr>
          <p:cNvPr id="7" name="TextBox 6"/>
          <p:cNvSpPr txBox="1"/>
          <p:nvPr/>
        </p:nvSpPr>
        <p:spPr>
          <a:xfrm>
            <a:off x="7803266" y="5372584"/>
            <a:ext cx="1169042" cy="923330"/>
          </a:xfrm>
          <a:prstGeom prst="rect">
            <a:avLst/>
          </a:prstGeom>
          <a:solidFill>
            <a:srgbClr val="AABCCE"/>
          </a:solidFill>
        </p:spPr>
        <p:txBody>
          <a:bodyPr wrap="square" rtlCol="0">
            <a:spAutoFit/>
          </a:bodyPr>
          <a:lstStyle/>
          <a:p>
            <a:pPr algn="ctr"/>
            <a:r>
              <a:rPr lang="en-US" b="1"/>
              <a:t>10 minutes / group</a:t>
            </a:r>
          </a:p>
        </p:txBody>
      </p:sp>
    </p:spTree>
    <p:extLst>
      <p:ext uri="{BB962C8B-B14F-4D97-AF65-F5344CB8AC3E}">
        <p14:creationId xmlns:p14="http://schemas.microsoft.com/office/powerpoint/2010/main" val="192672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215" y="405490"/>
            <a:ext cx="9975273" cy="842397"/>
          </a:xfrm>
          <a:prstGeom prst="rect">
            <a:avLst/>
          </a:prstGeom>
          <a:solidFill>
            <a:srgbClr val="AA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74392" y="298281"/>
            <a:ext cx="3885344" cy="923330"/>
          </a:xfrm>
          <a:prstGeom prst="rect">
            <a:avLst/>
          </a:prstGeom>
          <a:noFill/>
        </p:spPr>
        <p:txBody>
          <a:bodyPr wrap="square" rtlCol="0">
            <a:spAutoFit/>
          </a:bodyPr>
          <a:lstStyle/>
          <a:p>
            <a:r>
              <a:rPr lang="en-US" sz="5400">
                <a:solidFill>
                  <a:schemeClr val="bg1"/>
                </a:solidFill>
              </a:rPr>
              <a:t>Agenda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490" y="86061"/>
            <a:ext cx="1825349" cy="1828800"/>
          </a:xfrm>
          <a:prstGeom prst="rect">
            <a:avLst/>
          </a:prstGeom>
        </p:spPr>
      </p:pic>
      <p:sp>
        <p:nvSpPr>
          <p:cNvPr id="5" name="TextBox 4"/>
          <p:cNvSpPr txBox="1"/>
          <p:nvPr/>
        </p:nvSpPr>
        <p:spPr>
          <a:xfrm>
            <a:off x="1236518" y="2155284"/>
            <a:ext cx="7629690" cy="5016758"/>
          </a:xfrm>
          <a:prstGeom prst="rect">
            <a:avLst/>
          </a:prstGeom>
          <a:noFill/>
        </p:spPr>
        <p:txBody>
          <a:bodyPr wrap="square" rtlCol="0">
            <a:spAutoFit/>
          </a:bodyPr>
          <a:lstStyle/>
          <a:p>
            <a:pPr marL="514350" indent="-514350">
              <a:buFont typeface="+mj-lt"/>
              <a:buAutoNum type="arabicPeriod"/>
            </a:pPr>
            <a:r>
              <a:rPr lang="en-US" sz="3200">
                <a:solidFill>
                  <a:schemeClr val="bg1"/>
                </a:solidFill>
              </a:rPr>
              <a:t>Review of DAI’s Business Code of Conduct</a:t>
            </a:r>
          </a:p>
          <a:p>
            <a:pPr marL="514350" indent="-514350">
              <a:buFont typeface="+mj-lt"/>
              <a:buAutoNum type="arabicPeriod"/>
            </a:pPr>
            <a:endParaRPr lang="en-US" sz="3200">
              <a:solidFill>
                <a:schemeClr val="bg1"/>
              </a:solidFill>
            </a:endParaRPr>
          </a:p>
          <a:p>
            <a:pPr marL="514350" indent="-514350">
              <a:buFont typeface="+mj-lt"/>
              <a:buAutoNum type="arabicPeriod"/>
            </a:pPr>
            <a:r>
              <a:rPr lang="en-US" sz="3200">
                <a:solidFill>
                  <a:schemeClr val="bg1"/>
                </a:solidFill>
              </a:rPr>
              <a:t>Conversation Starters </a:t>
            </a:r>
          </a:p>
          <a:p>
            <a:pPr marL="971550" lvl="1" indent="-514350">
              <a:buFont typeface="Arial" panose="020B0604020202020204" pitchFamily="34" charset="0"/>
              <a:buChar char="•"/>
            </a:pPr>
            <a:r>
              <a:rPr lang="en-US" sz="3200">
                <a:solidFill>
                  <a:schemeClr val="bg1"/>
                </a:solidFill>
              </a:rPr>
              <a:t>Large group discussion</a:t>
            </a:r>
          </a:p>
          <a:p>
            <a:pPr marL="971550" lvl="1" indent="-514350">
              <a:buFont typeface="Arial" panose="020B0604020202020204" pitchFamily="34" charset="0"/>
              <a:buChar char="•"/>
            </a:pPr>
            <a:endParaRPr lang="en-US" sz="3200">
              <a:solidFill>
                <a:schemeClr val="bg1"/>
              </a:solidFill>
            </a:endParaRPr>
          </a:p>
          <a:p>
            <a:pPr marL="514350" indent="-514350">
              <a:buFont typeface="+mj-lt"/>
              <a:buAutoNum type="arabicPeriod"/>
            </a:pPr>
            <a:r>
              <a:rPr lang="en-US" sz="3200">
                <a:solidFill>
                  <a:schemeClr val="bg1"/>
                </a:solidFill>
              </a:rPr>
              <a:t>Scenarios</a:t>
            </a:r>
          </a:p>
          <a:p>
            <a:pPr marL="971550" lvl="1" indent="-514350">
              <a:buFont typeface="Arial" panose="020B0604020202020204" pitchFamily="34" charset="0"/>
              <a:buChar char="•"/>
            </a:pPr>
            <a:r>
              <a:rPr lang="en-US" sz="3200">
                <a:solidFill>
                  <a:schemeClr val="bg1"/>
                </a:solidFill>
              </a:rPr>
              <a:t>Small group discussion</a:t>
            </a:r>
          </a:p>
          <a:p>
            <a:pPr marL="971550" lvl="1" indent="-514350">
              <a:buFont typeface="Arial" panose="020B0604020202020204" pitchFamily="34" charset="0"/>
              <a:buChar char="•"/>
            </a:pPr>
            <a:r>
              <a:rPr lang="en-US" sz="3200">
                <a:solidFill>
                  <a:schemeClr val="bg1"/>
                </a:solidFill>
              </a:rPr>
              <a:t>Report back to large group</a:t>
            </a:r>
          </a:p>
          <a:p>
            <a:pPr marL="514350" indent="-514350">
              <a:buFont typeface="+mj-lt"/>
              <a:buAutoNum type="arabicPeriod"/>
            </a:pPr>
            <a:endParaRPr lang="en-US" sz="3200">
              <a:solidFill>
                <a:schemeClr val="bg1"/>
              </a:solidFill>
            </a:endParaRPr>
          </a:p>
          <a:p>
            <a:endParaRPr lang="en-US" sz="3200">
              <a:solidFill>
                <a:schemeClr val="bg1"/>
              </a:solidFill>
            </a:endParaRPr>
          </a:p>
        </p:txBody>
      </p:sp>
    </p:spTree>
    <p:extLst>
      <p:ext uri="{BB962C8B-B14F-4D97-AF65-F5344CB8AC3E}">
        <p14:creationId xmlns:p14="http://schemas.microsoft.com/office/powerpoint/2010/main" val="39080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215" y="1539840"/>
            <a:ext cx="9975273" cy="2360859"/>
          </a:xfrm>
          <a:prstGeom prst="rect">
            <a:avLst/>
          </a:prstGeom>
          <a:solidFill>
            <a:srgbClr val="AA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4871" y="1907162"/>
            <a:ext cx="6782764" cy="1754326"/>
          </a:xfrm>
          <a:prstGeom prst="rect">
            <a:avLst/>
          </a:prstGeom>
          <a:noFill/>
        </p:spPr>
        <p:txBody>
          <a:bodyPr wrap="square" rtlCol="0">
            <a:spAutoFit/>
          </a:bodyPr>
          <a:lstStyle/>
          <a:p>
            <a:r>
              <a:rPr lang="en-US" sz="5400">
                <a:solidFill>
                  <a:schemeClr val="bg1"/>
                </a:solidFill>
              </a:rPr>
              <a:t>DAI’s Code of Business Conduct and Ethics</a:t>
            </a:r>
          </a:p>
        </p:txBody>
      </p:sp>
    </p:spTree>
    <p:extLst>
      <p:ext uri="{BB962C8B-B14F-4D97-AF65-F5344CB8AC3E}">
        <p14:creationId xmlns:p14="http://schemas.microsoft.com/office/powerpoint/2010/main" val="136146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7" name="Freeform: Shap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20091" cy="160577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32156"/>
            <a:ext cx="4467921" cy="5125844"/>
          </a:xfrm>
          <a:custGeom>
            <a:avLst/>
            <a:gdLst>
              <a:gd name="connsiteX0" fmla="*/ 0 w 4467921"/>
              <a:gd name="connsiteY0" fmla="*/ 0 h 5125844"/>
              <a:gd name="connsiteX1" fmla="*/ 4467921 w 4467921"/>
              <a:gd name="connsiteY1" fmla="*/ 0 h 5125844"/>
              <a:gd name="connsiteX2" fmla="*/ 2747309 w 4467921"/>
              <a:gd name="connsiteY2" fmla="*/ 5125844 h 5125844"/>
              <a:gd name="connsiteX3" fmla="*/ 0 w 4467921"/>
              <a:gd name="connsiteY3" fmla="*/ 5125844 h 5125844"/>
            </a:gdLst>
            <a:ahLst/>
            <a:cxnLst>
              <a:cxn ang="0">
                <a:pos x="connsiteX0" y="connsiteY0"/>
              </a:cxn>
              <a:cxn ang="0">
                <a:pos x="connsiteX1" y="connsiteY1"/>
              </a:cxn>
              <a:cxn ang="0">
                <a:pos x="connsiteX2" y="connsiteY2"/>
              </a:cxn>
              <a:cxn ang="0">
                <a:pos x="connsiteX3" y="connsiteY3"/>
              </a:cxn>
            </a:cxnLst>
            <a:rect l="l" t="t" r="r" b="b"/>
            <a:pathLst>
              <a:path w="4467921" h="5125844">
                <a:moveTo>
                  <a:pt x="0" y="0"/>
                </a:moveTo>
                <a:lnTo>
                  <a:pt x="4467921" y="0"/>
                </a:lnTo>
                <a:lnTo>
                  <a:pt x="2747309" y="5125844"/>
                </a:lnTo>
                <a:lnTo>
                  <a:pt x="0" y="5125844"/>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0" name="Picture 10"/>
          <p:cNvPicPr>
            <a:picLocks noGrp="1" noChangeAspect="1"/>
          </p:cNvPicPr>
          <p:nvPr>
            <p:ph type="pic" idx="1"/>
          </p:nvPr>
        </p:nvPicPr>
        <p:blipFill rotWithShape="1">
          <a:blip r:embed="rId3"/>
          <a:srcRect/>
          <a:stretch/>
        </p:blipFill>
        <p:spPr>
          <a:xfrm>
            <a:off x="4939069" y="862985"/>
            <a:ext cx="3869265" cy="504138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Title 4"/>
          <p:cNvSpPr>
            <a:spLocks noGrp="1"/>
          </p:cNvSpPr>
          <p:nvPr>
            <p:ph type="title"/>
          </p:nvPr>
        </p:nvSpPr>
        <p:spPr>
          <a:xfrm>
            <a:off x="162046" y="280328"/>
            <a:ext cx="4472058" cy="1186806"/>
          </a:xfrm>
        </p:spPr>
        <p:txBody>
          <a:bodyPr vert="horz" lIns="91440" tIns="45720" rIns="91440" bIns="45720" rtlCol="0" anchor="ctr">
            <a:normAutofit/>
          </a:bodyPr>
          <a:lstStyle/>
          <a:p>
            <a:pPr defTabSz="914400">
              <a:lnSpc>
                <a:spcPct val="70000"/>
              </a:lnSpc>
            </a:pPr>
            <a:r>
              <a:rPr lang="en-US" sz="3400" b="1"/>
              <a:t>DAI's Code of Business Conduct and Ethics</a:t>
            </a:r>
          </a:p>
        </p:txBody>
      </p:sp>
      <p:sp>
        <p:nvSpPr>
          <p:cNvPr id="9" name="Text Placeholder 8"/>
          <p:cNvSpPr>
            <a:spLocks noGrp="1"/>
          </p:cNvSpPr>
          <p:nvPr>
            <p:ph type="body" sz="half" idx="2"/>
          </p:nvPr>
        </p:nvSpPr>
        <p:spPr>
          <a:xfrm>
            <a:off x="327708" y="2304746"/>
            <a:ext cx="2774307" cy="3104864"/>
          </a:xfrm>
        </p:spPr>
        <p:txBody>
          <a:bodyPr vert="horz" lIns="91440" tIns="45720" rIns="91440" bIns="45720" rtlCol="0" anchor="ctr">
            <a:normAutofit/>
          </a:bodyPr>
          <a:lstStyle/>
          <a:p>
            <a:pPr defTabSz="914400"/>
            <a:r>
              <a:rPr lang="en-US" sz="2400">
                <a:solidFill>
                  <a:schemeClr val="bg1"/>
                </a:solidFill>
              </a:rPr>
              <a:t>Corporate Values</a:t>
            </a:r>
          </a:p>
          <a:p>
            <a:pPr indent="-228600" defTabSz="914400">
              <a:buFont typeface="Arial" panose="020B0604020202020204" pitchFamily="34" charset="0"/>
              <a:buChar char="•"/>
            </a:pPr>
            <a:r>
              <a:rPr lang="en-US" sz="2400" dirty="0">
                <a:solidFill>
                  <a:schemeClr val="bg1"/>
                </a:solidFill>
              </a:rPr>
              <a:t>Integrity</a:t>
            </a:r>
          </a:p>
          <a:p>
            <a:pPr indent="-228600" defTabSz="914400">
              <a:buFont typeface="Arial" panose="020B0604020202020204" pitchFamily="34" charset="0"/>
              <a:buChar char="•"/>
            </a:pPr>
            <a:r>
              <a:rPr lang="en-US" sz="2400" dirty="0">
                <a:solidFill>
                  <a:schemeClr val="bg1"/>
                </a:solidFill>
              </a:rPr>
              <a:t>Responsibility</a:t>
            </a:r>
          </a:p>
          <a:p>
            <a:pPr indent="-228600" defTabSz="914400">
              <a:buFont typeface="Arial" panose="020B0604020202020204" pitchFamily="34" charset="0"/>
              <a:buChar char="•"/>
            </a:pPr>
            <a:r>
              <a:rPr lang="en-US" sz="2400" dirty="0">
                <a:solidFill>
                  <a:schemeClr val="bg1"/>
                </a:solidFill>
              </a:rPr>
              <a:t>Excellence</a:t>
            </a:r>
          </a:p>
          <a:p>
            <a:pPr indent="-228600" defTabSz="914400">
              <a:buFont typeface="Arial" panose="020B0604020202020204" pitchFamily="34" charset="0"/>
              <a:buChar char="•"/>
            </a:pPr>
            <a:r>
              <a:rPr lang="en-US" sz="2400" dirty="0">
                <a:solidFill>
                  <a:schemeClr val="bg1"/>
                </a:solidFill>
              </a:rPr>
              <a:t>Global Citizenship</a:t>
            </a:r>
          </a:p>
          <a:p>
            <a:pPr defTabSz="914400"/>
            <a:endParaRPr lang="en-US" sz="2400" dirty="0">
              <a:solidFill>
                <a:schemeClr val="bg1"/>
              </a:solidFill>
            </a:endParaRPr>
          </a:p>
        </p:txBody>
      </p:sp>
      <p:sp>
        <p:nvSpPr>
          <p:cNvPr id="8" name="Text Placeholder 8"/>
          <p:cNvSpPr txBox="1">
            <a:spLocks/>
          </p:cNvSpPr>
          <p:nvPr/>
        </p:nvSpPr>
        <p:spPr>
          <a:xfrm>
            <a:off x="3813617" y="6123009"/>
            <a:ext cx="5193415" cy="567158"/>
          </a:xfrm>
          <a:prstGeom prst="rect">
            <a:avLst/>
          </a:prstGeom>
        </p:spPr>
        <p:txBody>
          <a:bodyPr vert="horz" lIns="91440" tIns="45720" rIns="91440" bIns="45720" rtlCol="0" anchor="t" anchorCtr="0">
            <a:norm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defTabSz="914400"/>
            <a:r>
              <a:rPr lang="en-US" sz="2800">
                <a:solidFill>
                  <a:schemeClr val="bg1"/>
                </a:solidFill>
                <a:hlinkClick r:id="rId4"/>
              </a:rPr>
              <a:t>www.dai-global-conduct.com</a:t>
            </a:r>
            <a:endParaRPr lang="en-US" sz="2800">
              <a:solidFill>
                <a:schemeClr val="bg1"/>
              </a:solidFill>
            </a:endParaRPr>
          </a:p>
        </p:txBody>
      </p:sp>
    </p:spTree>
    <p:extLst>
      <p:ext uri="{BB962C8B-B14F-4D97-AF65-F5344CB8AC3E}">
        <p14:creationId xmlns:p14="http://schemas.microsoft.com/office/powerpoint/2010/main" val="23027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215" y="1539840"/>
            <a:ext cx="9975273" cy="2360859"/>
          </a:xfrm>
          <a:prstGeom prst="rect">
            <a:avLst/>
          </a:prstGeom>
          <a:solidFill>
            <a:srgbClr val="AA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4871" y="1907162"/>
            <a:ext cx="6782764" cy="1754326"/>
          </a:xfrm>
          <a:prstGeom prst="rect">
            <a:avLst/>
          </a:prstGeom>
          <a:noFill/>
        </p:spPr>
        <p:txBody>
          <a:bodyPr wrap="square" rtlCol="0">
            <a:spAutoFit/>
          </a:bodyPr>
          <a:lstStyle/>
          <a:p>
            <a:r>
              <a:rPr lang="en-US" sz="5400">
                <a:solidFill>
                  <a:schemeClr val="bg1"/>
                </a:solidFill>
              </a:rPr>
              <a:t>Conversation</a:t>
            </a:r>
          </a:p>
          <a:p>
            <a:r>
              <a:rPr lang="en-US" sz="5400">
                <a:solidFill>
                  <a:schemeClr val="bg1"/>
                </a:solidFill>
              </a:rPr>
              <a:t>Starters</a:t>
            </a:r>
          </a:p>
        </p:txBody>
      </p:sp>
    </p:spTree>
    <p:extLst>
      <p:ext uri="{BB962C8B-B14F-4D97-AF65-F5344CB8AC3E}">
        <p14:creationId xmlns:p14="http://schemas.microsoft.com/office/powerpoint/2010/main" val="48557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harpenSoften amount="88000"/>
                    </a14:imgEffect>
                  </a14:imgLayer>
                </a14:imgProps>
              </a:ext>
              <a:ext uri="{28A0092B-C50C-407E-A947-70E740481C1C}">
                <a14:useLocalDpi xmlns:a14="http://schemas.microsoft.com/office/drawing/2010/main" val="0"/>
              </a:ext>
            </a:extLst>
          </a:blip>
          <a:srcRect r="51667"/>
          <a:stretch/>
        </p:blipFill>
        <p:spPr>
          <a:xfrm>
            <a:off x="0" y="-106680"/>
            <a:ext cx="4486275" cy="6964680"/>
          </a:xfrm>
          <a:prstGeom prst="rect">
            <a:avLst/>
          </a:prstGeom>
        </p:spPr>
      </p:pic>
      <p:sp>
        <p:nvSpPr>
          <p:cNvPr id="2" name="TextBox 1"/>
          <p:cNvSpPr txBox="1"/>
          <p:nvPr/>
        </p:nvSpPr>
        <p:spPr>
          <a:xfrm>
            <a:off x="4741718" y="674400"/>
            <a:ext cx="4268932" cy="5509200"/>
          </a:xfrm>
          <a:prstGeom prst="rect">
            <a:avLst/>
          </a:prstGeom>
          <a:noFill/>
        </p:spPr>
        <p:txBody>
          <a:bodyPr wrap="square" rtlCol="0">
            <a:spAutoFit/>
          </a:bodyPr>
          <a:lstStyle/>
          <a:p>
            <a:r>
              <a:rPr lang="en-US" sz="3200" dirty="0">
                <a:solidFill>
                  <a:schemeClr val="bg1"/>
                </a:solidFill>
              </a:rPr>
              <a:t>A District Official:  </a:t>
            </a:r>
          </a:p>
          <a:p>
            <a:endParaRPr lang="en-US" sz="3200" dirty="0">
              <a:solidFill>
                <a:schemeClr val="bg1"/>
              </a:solidFill>
            </a:endParaRPr>
          </a:p>
          <a:p>
            <a:r>
              <a:rPr lang="en-US" sz="3200" dirty="0">
                <a:solidFill>
                  <a:schemeClr val="bg1"/>
                </a:solidFill>
              </a:rPr>
              <a:t>“I’m eager to support your work here in our District.  It is also important that DAI support our local talent.  My nephew just graduated from business school and is looking for a job.”</a:t>
            </a:r>
          </a:p>
        </p:txBody>
      </p:sp>
      <p:pic>
        <p:nvPicPr>
          <p:cNvPr id="2050" name="Picture 2" descr="P:\05 Learning and Development\02 E-Learning Courses\Ethics Training\2016\graphics\Scenario 2_John supervisor.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800" b="100000" l="17130" r="91204"/>
                    </a14:imgEffect>
                    <a14:imgEffect>
                      <a14:saturation sat="0"/>
                    </a14:imgEffect>
                  </a14:imgLayer>
                </a14:imgProps>
              </a:ext>
              <a:ext uri="{28A0092B-C50C-407E-A947-70E740481C1C}">
                <a14:useLocalDpi xmlns:a14="http://schemas.microsoft.com/office/drawing/2010/main" val="0"/>
              </a:ext>
            </a:extLst>
          </a:blip>
          <a:srcRect l="15805" r="7342"/>
          <a:stretch/>
        </p:blipFill>
        <p:spPr bwMode="auto">
          <a:xfrm>
            <a:off x="276224" y="923925"/>
            <a:ext cx="3895725" cy="595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4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219" y="1413064"/>
            <a:ext cx="3640282" cy="4031873"/>
          </a:xfrm>
          <a:prstGeom prst="rect">
            <a:avLst/>
          </a:prstGeom>
          <a:noFill/>
        </p:spPr>
        <p:txBody>
          <a:bodyPr wrap="square" rtlCol="0">
            <a:spAutoFit/>
          </a:bodyPr>
          <a:lstStyle/>
          <a:p>
            <a:r>
              <a:rPr lang="en-US" sz="3200" dirty="0">
                <a:solidFill>
                  <a:schemeClr val="bg1"/>
                </a:solidFill>
              </a:rPr>
              <a:t>A hotel clerk:  </a:t>
            </a:r>
          </a:p>
          <a:p>
            <a:endParaRPr lang="en-US" sz="3200" dirty="0">
              <a:solidFill>
                <a:schemeClr val="bg1"/>
              </a:solidFill>
            </a:endParaRPr>
          </a:p>
          <a:p>
            <a:r>
              <a:rPr lang="en-US" sz="3200" dirty="0">
                <a:solidFill>
                  <a:schemeClr val="bg1"/>
                </a:solidFill>
              </a:rPr>
              <a:t>“Here’s the receipt you can use for your travel voucher.  Everyone does it.   Just give me a few dollars.”</a:t>
            </a:r>
          </a:p>
        </p:txBody>
      </p:sp>
      <p:pic>
        <p:nvPicPr>
          <p:cNvPr id="3074" name="Picture 2" descr="P:\05 Learning and Development\02 E-Learning Courses\Ethics Training\2016\graphics\hotel manager and hotel background.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6410" r="8057"/>
          <a:stretch/>
        </p:blipFill>
        <p:spPr bwMode="auto">
          <a:xfrm>
            <a:off x="4695825" y="1"/>
            <a:ext cx="4448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4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P:\05 Learning and Development\02 E-Learning Courses\Ethics Training\2016\graphics\office.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973000"/>
            <a:ext cx="9143999" cy="3884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25924" y="459834"/>
            <a:ext cx="6492153" cy="2062103"/>
          </a:xfrm>
          <a:prstGeom prst="rect">
            <a:avLst/>
          </a:prstGeom>
          <a:noFill/>
        </p:spPr>
        <p:txBody>
          <a:bodyPr wrap="square" rtlCol="0">
            <a:spAutoFit/>
          </a:bodyPr>
          <a:lstStyle/>
          <a:p>
            <a:r>
              <a:rPr lang="en-US" sz="3200" dirty="0">
                <a:solidFill>
                  <a:schemeClr val="bg1"/>
                </a:solidFill>
              </a:rPr>
              <a:t>One DAI employee to another:</a:t>
            </a:r>
          </a:p>
          <a:p>
            <a:r>
              <a:rPr lang="en-US" sz="3200" dirty="0">
                <a:solidFill>
                  <a:schemeClr val="bg1"/>
                </a:solidFill>
              </a:rPr>
              <a:t>  </a:t>
            </a:r>
          </a:p>
          <a:p>
            <a:r>
              <a:rPr lang="en-US" sz="3200" dirty="0">
                <a:solidFill>
                  <a:schemeClr val="bg1"/>
                </a:solidFill>
              </a:rPr>
              <a:t>“I hope nobody notices the mistake.  The project will be over by then.”</a:t>
            </a:r>
          </a:p>
        </p:txBody>
      </p:sp>
      <p:pic>
        <p:nvPicPr>
          <p:cNvPr id="4098" name="Picture 2" descr="P:\05 Learning and Development\02 E-Learning Courses\Ethics Training\2016\graphics\amanda.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898" b="100000" l="15800" r="85400">
                        <a14:backgroundMark x1="70000" y1="97755" x2="70000" y2="97755"/>
                      </a14:backgroundRemoval>
                    </a14:imgEffect>
                    <a14:imgEffect>
                      <a14:saturation sat="0"/>
                    </a14:imgEffect>
                  </a14:imgLayer>
                </a14:imgProps>
              </a:ext>
              <a:ext uri="{28A0092B-C50C-407E-A947-70E740481C1C}">
                <a14:useLocalDpi xmlns:a14="http://schemas.microsoft.com/office/drawing/2010/main" val="0"/>
              </a:ext>
            </a:extLst>
          </a:blip>
          <a:srcRect l="12800" r="12351"/>
          <a:stretch/>
        </p:blipFill>
        <p:spPr bwMode="auto">
          <a:xfrm>
            <a:off x="0" y="2752725"/>
            <a:ext cx="3135509"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74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P:\05 Learning and Development\02 E-Learning Courses\Ethics Training\2016\graphics\office.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973000"/>
            <a:ext cx="9143999" cy="3884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6397" y="685800"/>
            <a:ext cx="7231207" cy="1569660"/>
          </a:xfrm>
          <a:prstGeom prst="rect">
            <a:avLst/>
          </a:prstGeom>
          <a:noFill/>
        </p:spPr>
        <p:txBody>
          <a:bodyPr wrap="square" rtlCol="0">
            <a:spAutoFit/>
          </a:bodyPr>
          <a:lstStyle/>
          <a:p>
            <a:r>
              <a:rPr lang="en-US" sz="3200" dirty="0">
                <a:solidFill>
                  <a:schemeClr val="bg1"/>
                </a:solidFill>
              </a:rPr>
              <a:t>One DAI employee to another:</a:t>
            </a:r>
          </a:p>
          <a:p>
            <a:r>
              <a:rPr lang="en-US" sz="3200" dirty="0">
                <a:solidFill>
                  <a:schemeClr val="bg1"/>
                </a:solidFill>
              </a:rPr>
              <a:t>  </a:t>
            </a:r>
          </a:p>
          <a:p>
            <a:r>
              <a:rPr lang="en-US" sz="3200" dirty="0">
                <a:solidFill>
                  <a:schemeClr val="bg1"/>
                </a:solidFill>
              </a:rPr>
              <a:t>“Don’t tell our boss.  He’ll just get upset.”</a:t>
            </a:r>
          </a:p>
        </p:txBody>
      </p:sp>
      <p:pic>
        <p:nvPicPr>
          <p:cNvPr id="5122" name="Picture 2" descr="P:\05 Learning and Development\02 E-Learning Courses\Ethics Training\2016\graphics\latino man.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03" b="100000" l="9800" r="9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92501" y="2971800"/>
            <a:ext cx="583513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49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1128</Words>
  <Application>Microsoft Office PowerPoint</Application>
  <PresentationFormat>On-screen Show (4:3)</PresentationFormat>
  <Paragraphs>178</Paragraphs>
  <Slides>17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DAI's Code of Business Conduct and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Ellen Castrucci</dc:creator>
  <cp:lastModifiedBy>Judit Fehervari</cp:lastModifiedBy>
  <cp:revision>6</cp:revision>
  <dcterms:modified xsi:type="dcterms:W3CDTF">2017-09-18T15:38:47Z</dcterms:modified>
</cp:coreProperties>
</file>